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59" r:id="rId4"/>
    <p:sldId id="260" r:id="rId5"/>
    <p:sldId id="261" r:id="rId6"/>
    <p:sldId id="262" r:id="rId7"/>
    <p:sldId id="286" r:id="rId8"/>
    <p:sldId id="305" r:id="rId9"/>
    <p:sldId id="297" r:id="rId10"/>
    <p:sldId id="303" r:id="rId11"/>
    <p:sldId id="309" r:id="rId12"/>
    <p:sldId id="300" r:id="rId13"/>
    <p:sldId id="301" r:id="rId14"/>
    <p:sldId id="302" r:id="rId15"/>
    <p:sldId id="304" r:id="rId16"/>
    <p:sldId id="285" r:id="rId17"/>
    <p:sldId id="287" r:id="rId18"/>
    <p:sldId id="289" r:id="rId19"/>
    <p:sldId id="306" r:id="rId20"/>
    <p:sldId id="307" r:id="rId21"/>
    <p:sldId id="311" r:id="rId22"/>
    <p:sldId id="313" r:id="rId23"/>
    <p:sldId id="316" r:id="rId24"/>
    <p:sldId id="315" r:id="rId25"/>
    <p:sldId id="317" r:id="rId26"/>
    <p:sldId id="314" r:id="rId27"/>
    <p:sldId id="299" r:id="rId28"/>
    <p:sldId id="269" r:id="rId29"/>
    <p:sldId id="296" r:id="rId30"/>
    <p:sldId id="295" r:id="rId31"/>
    <p:sldId id="280" r:id="rId32"/>
    <p:sldId id="270" r:id="rId33"/>
    <p:sldId id="281" r:id="rId34"/>
  </p:sldIdLst>
  <p:sldSz cx="18288000" cy="10287000"/>
  <p:notesSz cx="6858000" cy="9144000"/>
  <p:embeddedFontLst>
    <p:embeddedFont>
      <p:font typeface="HK Grotesk Medium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994A"/>
    <a:srgbClr val="DFAC75"/>
    <a:srgbClr val="DF9A53"/>
    <a:srgbClr val="C3D8DA"/>
    <a:srgbClr val="1EA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80" d="100"/>
          <a:sy n="80" d="100"/>
        </p:scale>
        <p:origin x="1854" y="-4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6B7F9-6BAE-4A24-A839-8243F7BD0150}"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BFC23-61EE-4AAA-B029-615E8BF49505}" type="slidenum">
              <a:rPr lang="en-US" smtClean="0"/>
              <a:t>‹#›</a:t>
            </a:fld>
            <a:endParaRPr lang="en-US"/>
          </a:p>
        </p:txBody>
      </p:sp>
    </p:spTree>
    <p:extLst>
      <p:ext uri="{BB962C8B-B14F-4D97-AF65-F5344CB8AC3E}">
        <p14:creationId xmlns:p14="http://schemas.microsoft.com/office/powerpoint/2010/main" val="22140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 am trying to help the attendees understand a couple critical components related to calculating cost-informed rates correctly. </a:t>
            </a:r>
          </a:p>
          <a:p>
            <a:endParaRPr lang="en-US" dirty="0"/>
          </a:p>
          <a:p>
            <a:r>
              <a:rPr lang="en-US" dirty="0"/>
              <a:t>First Children’s Finance’s cash flow template lines out more than 50 primary categories of costs. </a:t>
            </a:r>
          </a:p>
          <a:p>
            <a:endParaRPr lang="en-US" dirty="0"/>
          </a:p>
          <a:p>
            <a:r>
              <a:rPr lang="en-US" dirty="0"/>
              <a:t>P5 Fiscal Strategies highlights the price volume cost relationship, but also suggests that pricing accuracy has a timing component. Your costs in the past do not necessarily accurately reflect your costs in the future. For example – if there is a goal to raise wages, add benefits, or add some other kind of cost like debt or outsourcing professional services, we need to add those new costs into the equation in order to accurately calculate prices that are cost informed. </a:t>
            </a:r>
          </a:p>
          <a:p>
            <a:endParaRPr lang="en-US" dirty="0"/>
          </a:p>
          <a:p>
            <a:r>
              <a:rPr lang="en-US" dirty="0"/>
              <a:t>Lastly – Profit Mastery helps us understand the concept of cost structure. Every company has a different and unique cost structure. Some companies have debt. Others don’t. Some companies pay their directors $60k per year. Some pay $35k per year. Some companies offer health insurance. Others don’t. </a:t>
            </a:r>
          </a:p>
          <a:p>
            <a:endParaRPr lang="en-US" dirty="0"/>
          </a:p>
          <a:p>
            <a:r>
              <a:rPr lang="en-US" dirty="0"/>
              <a:t>To summarize - It’s important to understand all the actual costs of doing business, the difference between the past and future, and the overall concept of individual cost structure. </a:t>
            </a:r>
          </a:p>
        </p:txBody>
      </p:sp>
      <p:sp>
        <p:nvSpPr>
          <p:cNvPr id="4" name="Slide Number Placeholder 3"/>
          <p:cNvSpPr>
            <a:spLocks noGrp="1"/>
          </p:cNvSpPr>
          <p:nvPr>
            <p:ph type="sldNum" sz="quarter" idx="5"/>
          </p:nvPr>
        </p:nvSpPr>
        <p:spPr/>
        <p:txBody>
          <a:bodyPr/>
          <a:lstStyle/>
          <a:p>
            <a:fld id="{59CBFC23-61EE-4AAA-B029-615E8BF49505}" type="slidenum">
              <a:rPr lang="en-US" smtClean="0"/>
              <a:t>18</a:t>
            </a:fld>
            <a:endParaRPr lang="en-US"/>
          </a:p>
        </p:txBody>
      </p:sp>
    </p:spTree>
    <p:extLst>
      <p:ext uri="{BB962C8B-B14F-4D97-AF65-F5344CB8AC3E}">
        <p14:creationId xmlns:p14="http://schemas.microsoft.com/office/powerpoint/2010/main" val="222009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CBFC23-61EE-4AAA-B029-615E8BF49505}" type="slidenum">
              <a:rPr lang="en-US" smtClean="0"/>
              <a:t>19</a:t>
            </a:fld>
            <a:endParaRPr lang="en-US"/>
          </a:p>
        </p:txBody>
      </p:sp>
    </p:spTree>
    <p:extLst>
      <p:ext uri="{BB962C8B-B14F-4D97-AF65-F5344CB8AC3E}">
        <p14:creationId xmlns:p14="http://schemas.microsoft.com/office/powerpoint/2010/main" val="232122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CBFC23-61EE-4AAA-B029-615E8BF49505}" type="slidenum">
              <a:rPr lang="en-US" smtClean="0"/>
              <a:t>20</a:t>
            </a:fld>
            <a:endParaRPr lang="en-US"/>
          </a:p>
        </p:txBody>
      </p:sp>
    </p:spTree>
    <p:extLst>
      <p:ext uri="{BB962C8B-B14F-4D97-AF65-F5344CB8AC3E}">
        <p14:creationId xmlns:p14="http://schemas.microsoft.com/office/powerpoint/2010/main" val="383558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en.wikipedia.org/wiki/Iterative_and_incremental_development"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www.successfulagiletransformation.com/the-top-5-phenomena-slowly-killing-your-team-and-company/"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flickr.com/photos/tokyofoodcast/94012449"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teachonline.ca/tools-trends/assessing-online-learning-costs-and-savings" TargetMode="Externa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The_Starry_Night"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ceipsanmiguel6p.blogspot.com/2020/04/materiales-unidad-7-naturales.html"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courses.lumenlearning.com/suny-delhi-professionalnursing/chapter/baccalaureate-education/"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fif"/><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flickr.com/photos/57474870@N03/5295770541" TargetMode="External"/><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lickr.com/photos/mannydeguzmanartist/10709377574" TargetMode="External"/><Relationship Id="rId5" Type="http://schemas.openxmlformats.org/officeDocument/2006/relationships/image" Target="../media/image26.jpg"/><Relationship Id="rId10" Type="http://schemas.openxmlformats.org/officeDocument/2006/relationships/hyperlink" Target="https://creativecommons.org/licenses/by/3.0/" TargetMode="External"/><Relationship Id="rId4" Type="http://schemas.openxmlformats.org/officeDocument/2006/relationships/image" Target="../media/image25.png"/><Relationship Id="rId9"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opentextbc.ca/principlesofaccountingv2openstax/chapter/calculate-a-break-even-point-in-units-and-dollars/" TargetMode="Externa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opentextbc.ca/principlesofaccountingv2openstax/chapter/calculate-a-break-even-point-in-units-and-dollars/" TargetMode="Externa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hyperlink" Target="https://www.flickr.com/photos/bigwestconference/4581992843" TargetMode="External"/><Relationship Id="rId3" Type="http://schemas.openxmlformats.org/officeDocument/2006/relationships/image" Target="../media/image2.sv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creativecommons.org/licenses/by-nc-nd/3.0/" TargetMode="External"/><Relationship Id="rId11" Type="http://schemas.openxmlformats.org/officeDocument/2006/relationships/hyperlink" Target="https://creativecommons.org/licenses/by-nc-sa/3.0/" TargetMode="External"/><Relationship Id="rId5" Type="http://schemas.openxmlformats.org/officeDocument/2006/relationships/hyperlink" Target="https://www.flickr.com/photos/illinoisspringfield/40521011753" TargetMode="External"/><Relationship Id="rId10" Type="http://schemas.openxmlformats.org/officeDocument/2006/relationships/hyperlink" Target="https://www.flickr.com/photos/saiatcalu/51160578384/" TargetMode="External"/><Relationship Id="rId4" Type="http://schemas.openxmlformats.org/officeDocument/2006/relationships/image" Target="../media/image32.jpg"/><Relationship Id="rId9" Type="http://schemas.openxmlformats.org/officeDocument/2006/relationships/image" Target="../media/image34.jpg"/></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bigwestconference/4581992843" TargetMode="External"/><Relationship Id="rId3" Type="http://schemas.openxmlformats.org/officeDocument/2006/relationships/image" Target="../media/image2.sv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creativecommons.org/licenses/by-nc-nd/3.0/" TargetMode="External"/><Relationship Id="rId11" Type="http://schemas.openxmlformats.org/officeDocument/2006/relationships/hyperlink" Target="https://creativecommons.org/licenses/by-nc-sa/3.0/" TargetMode="External"/><Relationship Id="rId5" Type="http://schemas.openxmlformats.org/officeDocument/2006/relationships/hyperlink" Target="https://www.flickr.com/photos/illinoisspringfield/40521011753" TargetMode="External"/><Relationship Id="rId10" Type="http://schemas.openxmlformats.org/officeDocument/2006/relationships/hyperlink" Target="https://www.flickr.com/photos/saiatcalu/51160578384/" TargetMode="External"/><Relationship Id="rId4" Type="http://schemas.openxmlformats.org/officeDocument/2006/relationships/image" Target="../media/image32.jpg"/><Relationship Id="rId9"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www.cookingdivamanjusha.com/2014/09/kacha-kela-tikkiraw-banana-pattiesraw.htm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hyperlink" Target="https://ermiliablog.wordpress.com/2013/05/18/__youtube-channel-or-role-playing-site-help/" TargetMode="Externa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s://sbdc.mt.gov/Services/Trainings-and-Workshops/" TargetMode="External"/><Relationship Id="rId4" Type="http://schemas.openxmlformats.org/officeDocument/2006/relationships/hyperlink" Target="https://sbdc.mt.gov/Services/Trainings-and-Workshops/Profit-Maste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zerotofive.org/child-care-business-connect/"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zerotofive.org/child-care-business-connect/" TargetMode="External"/><Relationship Id="rId2" Type="http://schemas.openxmlformats.org/officeDocument/2006/relationships/hyperlink" Target="https://identity.newworldnow.com/account/login?returnUrl=%2Fconnect%2Fauthorize%2Fcallback%3Fclient_id%3DSW5zaWdodCBSZWdpc3RyeSBNVCBWNiAoUHJvZCk%253D%26redirect_uri%3Dhttps%253A%252F%252Fwww.mtecpregistry.mtecp.org%252Fsignin-oidc%26response_mode%3Dform_post%26response_type%3Dcode%2520id_token%2520token%26scope%3Dopenid%2520role%2520email%2520profile%2520nwn.insight.elearning.webapi%2520nwn.insight.webapi%2520nwn.insight.identity.webapi%2520offline_access%26state%3DOpenIdConnect.AuthenticationProperties%253D00h9VpVdKGETkieBn7mnqcrflx7e9_mPH2nJGxrYc9IOnpvvYnhyjQ-cuVW9fPQtV0duV1Q9jvaUt1YfGdCoYEcl3VGHrgYOluwz9iktbdQi1C0b-hxEyRbWbPakuS_8Uga-3DVgTII_14O4alIgvX_r64cyrFmr3tXoWpEt4bOju3DqENIfe-HmSR8MBQluyrFqg05EQys6HBbm_VE4GGCvP1MvWFzta7nJEQYOnJtTzJFvZal511Tw_XyC0zhP7pHmd8xMFP_hSVp6V2efwKuv5Q5C-ZYQumE8BzziEfJFFGRGQuGVrs_XtbvMpVlQ6BMBO70c_5jIK1M2Q5CL8M7Cbzsm4WJxyg7QruNRsPTxfvL7waMEqmHdShc0iEelCyQ6n4um_-bQwDkGvhXzRltwbnAhYtrU6xpLUIkkoAU%26nonce%3D638127721332770782.YTdiOGIyOGYtNDllNy00YWYxLWEzNzgtMzZmY2RhOWQ4M2FkNjFmZDUwYTYtMzZiMS00NDJjLTgxZWQtMjU5ZjU2MGYxNmJh%26ui_locales%3Deng" TargetMode="Externa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s://www.youtube.com/@childcarebusinessconnect"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instagram.com/zerotofivemt/" TargetMode="External"/><Relationship Id="rId3" Type="http://schemas.openxmlformats.org/officeDocument/2006/relationships/hyperlink" Target="mailto:JasonN@ZerotoFive.org" TargetMode="External"/><Relationship Id="rId7" Type="http://schemas.openxmlformats.org/officeDocument/2006/relationships/image" Target="../media/image3.png"/><Relationship Id="rId12" Type="http://schemas.openxmlformats.org/officeDocument/2006/relationships/image" Target="../media/image44.png"/><Relationship Id="rId2" Type="http://schemas.openxmlformats.org/officeDocument/2006/relationships/hyperlink" Target="https://zerotofive.org/child-care-business-connect/" TargetMode="External"/><Relationship Id="rId1" Type="http://schemas.openxmlformats.org/officeDocument/2006/relationships/slideLayout" Target="../slideLayouts/slideLayout7.xml"/><Relationship Id="rId6" Type="http://schemas.openxmlformats.org/officeDocument/2006/relationships/hyperlink" Target="https://zerotofive.org/take-action/" TargetMode="External"/><Relationship Id="rId11" Type="http://schemas.openxmlformats.org/officeDocument/2006/relationships/hyperlink" Target="https://www.facebook.com/zerotofivemt" TargetMode="External"/><Relationship Id="rId5" Type="http://schemas.openxmlformats.org/officeDocument/2006/relationships/hyperlink" Target="https://jason-nit.youcanbook.me/" TargetMode="External"/><Relationship Id="rId15" Type="http://schemas.openxmlformats.org/officeDocument/2006/relationships/hyperlink" Target="https://twitter.com/ZerotoFiveMT" TargetMode="External"/><Relationship Id="rId10" Type="http://schemas.openxmlformats.org/officeDocument/2006/relationships/image" Target="../media/image43.png"/><Relationship Id="rId4" Type="http://schemas.openxmlformats.org/officeDocument/2006/relationships/hyperlink" Target="https://mtsbdc.ecenterdirect.com/signup?centerid=21" TargetMode="External"/><Relationship Id="rId9" Type="http://schemas.openxmlformats.org/officeDocument/2006/relationships/image" Target="../media/image5.png"/><Relationship Id="rId14" Type="http://schemas.openxmlformats.org/officeDocument/2006/relationships/hyperlink" Target="https://www.linkedin.com/company/zero-to-five-montan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urveymonkey.com/r/MV6KSD5"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ocketloop.com/blogs/currencies-of-life-revenue-is-vanity-profit-is-sanity-free-cash-flow-is-king-and-compouding-cash-is-queen"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1" y="-4000502"/>
            <a:ext cx="10286997" cy="18287999"/>
          </a:xfrm>
          <a:prstGeom prst="rect">
            <a:avLst/>
          </a:prstGeom>
        </p:spPr>
      </p:pic>
      <p:sp>
        <p:nvSpPr>
          <p:cNvPr id="6" name="TextBox 6"/>
          <p:cNvSpPr txBox="1"/>
          <p:nvPr/>
        </p:nvSpPr>
        <p:spPr>
          <a:xfrm>
            <a:off x="4025196" y="5105096"/>
            <a:ext cx="10237608" cy="1278759"/>
          </a:xfrm>
          <a:prstGeom prst="rect">
            <a:avLst/>
          </a:prstGeom>
        </p:spPr>
        <p:txBody>
          <a:bodyPr lIns="0" tIns="0" rIns="0" bIns="0" rtlCol="0" anchor="t">
            <a:spAutoFit/>
          </a:bodyPr>
          <a:lstStyle/>
          <a:p>
            <a:pPr algn="ctr">
              <a:lnSpc>
                <a:spcPts val="5137"/>
              </a:lnSpc>
            </a:pPr>
            <a:r>
              <a:rPr lang="en-US" sz="3669" dirty="0">
                <a:solidFill>
                  <a:srgbClr val="2F3542"/>
                </a:solidFill>
                <a:latin typeface="+mj-lt"/>
              </a:rPr>
              <a:t>Thursday, February 23, 2023</a:t>
            </a:r>
          </a:p>
          <a:p>
            <a:pPr algn="ctr">
              <a:lnSpc>
                <a:spcPts val="5137"/>
              </a:lnSpc>
              <a:spcBef>
                <a:spcPct val="0"/>
              </a:spcBef>
            </a:pPr>
            <a:r>
              <a:rPr lang="en-US" sz="3669" dirty="0">
                <a:solidFill>
                  <a:srgbClr val="2F3542"/>
                </a:solidFill>
                <a:latin typeface="+mj-lt"/>
              </a:rPr>
              <a:t>Part 5 of 7 in the Tiny Training Series</a:t>
            </a:r>
          </a:p>
        </p:txBody>
      </p:sp>
      <p:sp>
        <p:nvSpPr>
          <p:cNvPr id="7" name="TextBox 7"/>
          <p:cNvSpPr txBox="1"/>
          <p:nvPr/>
        </p:nvSpPr>
        <p:spPr>
          <a:xfrm>
            <a:off x="0" y="9633121"/>
            <a:ext cx="18287999" cy="221407"/>
          </a:xfrm>
          <a:prstGeom prst="rect">
            <a:avLst/>
          </a:prstGeom>
        </p:spPr>
        <p:txBody>
          <a:bodyPr wrap="square" lIns="0" tIns="0" rIns="0" bIns="0" rtlCol="0" anchor="t">
            <a:spAutoFit/>
          </a:bodyPr>
          <a:lstStyle/>
          <a:p>
            <a:pPr algn="ctr">
              <a:lnSpc>
                <a:spcPts val="1759"/>
              </a:lnSpc>
            </a:pPr>
            <a:r>
              <a:rPr lang="en-US" sz="1256" dirty="0">
                <a:solidFill>
                  <a:srgbClr val="2F3542"/>
                </a:solidFill>
                <a:latin typeface="+mj-lt"/>
              </a:rPr>
              <a:t>This project is funded in whole or in part under a Contract with the Montana Department of Public Health and Human Services. The statements herein do not necessarily reflect the opinion of the Department.</a:t>
            </a:r>
          </a:p>
        </p:txBody>
      </p:sp>
      <p:sp>
        <p:nvSpPr>
          <p:cNvPr id="8" name="TextBox 8"/>
          <p:cNvSpPr txBox="1"/>
          <p:nvPr/>
        </p:nvSpPr>
        <p:spPr>
          <a:xfrm>
            <a:off x="1428871" y="3602959"/>
            <a:ext cx="15811373" cy="1046697"/>
          </a:xfrm>
          <a:prstGeom prst="rect">
            <a:avLst/>
          </a:prstGeom>
        </p:spPr>
        <p:txBody>
          <a:bodyPr wrap="square" lIns="0" tIns="0" rIns="0" bIns="0" rtlCol="0" anchor="t">
            <a:spAutoFit/>
          </a:bodyPr>
          <a:lstStyle/>
          <a:p>
            <a:pPr algn="ctr">
              <a:lnSpc>
                <a:spcPts val="8682"/>
              </a:lnSpc>
              <a:spcBef>
                <a:spcPct val="0"/>
              </a:spcBef>
            </a:pPr>
            <a:r>
              <a:rPr lang="en-US" sz="6201" b="1" dirty="0">
                <a:solidFill>
                  <a:srgbClr val="1EA582"/>
                </a:solidFill>
                <a:latin typeface="+mj-lt"/>
              </a:rPr>
              <a:t>What is Cost-Informed Rate Setting?</a:t>
            </a:r>
          </a:p>
        </p:txBody>
      </p:sp>
      <p:sp>
        <p:nvSpPr>
          <p:cNvPr id="9" name="TextBox 9"/>
          <p:cNvSpPr txBox="1"/>
          <p:nvPr/>
        </p:nvSpPr>
        <p:spPr>
          <a:xfrm>
            <a:off x="0" y="814983"/>
            <a:ext cx="18288000" cy="2386807"/>
          </a:xfrm>
          <a:prstGeom prst="rect">
            <a:avLst/>
          </a:prstGeom>
        </p:spPr>
        <p:txBody>
          <a:bodyPr wrap="square" lIns="0" tIns="0" rIns="0" bIns="0" rtlCol="0" anchor="t">
            <a:spAutoFit/>
          </a:bodyPr>
          <a:lstStyle/>
          <a:p>
            <a:pPr algn="ctr"/>
            <a:r>
              <a:rPr lang="en-US" sz="7505" b="1" dirty="0">
                <a:solidFill>
                  <a:srgbClr val="747C84"/>
                </a:solidFill>
                <a:latin typeface="+mj-lt"/>
              </a:rPr>
              <a:t>Montana Child Care</a:t>
            </a:r>
          </a:p>
          <a:p>
            <a:pPr algn="ctr"/>
            <a:r>
              <a:rPr lang="en-US" sz="7505" b="1" dirty="0">
                <a:solidFill>
                  <a:srgbClr val="747C84"/>
                </a:solidFill>
                <a:latin typeface="+mj-lt"/>
              </a:rPr>
              <a:t>Business Connect</a:t>
            </a:r>
          </a:p>
        </p:txBody>
      </p:sp>
      <p:grpSp>
        <p:nvGrpSpPr>
          <p:cNvPr id="10" name="Group 10"/>
          <p:cNvGrpSpPr/>
          <p:nvPr/>
        </p:nvGrpSpPr>
        <p:grpSpPr>
          <a:xfrm>
            <a:off x="-2598540" y="-1028700"/>
            <a:ext cx="6511290" cy="11315700"/>
            <a:chOff x="0" y="0"/>
            <a:chExt cx="8681720" cy="15451225"/>
          </a:xfrm>
        </p:grpSpPr>
        <p:sp>
          <p:nvSpPr>
            <p:cNvPr id="11" name="AutoShape 11"/>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2" name="AutoShape 12"/>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3" name="AutoShape 13"/>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4" name="AutoShape 14"/>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grpSp>
        <p:nvGrpSpPr>
          <p:cNvPr id="18" name="Group 17">
            <a:extLst>
              <a:ext uri="{FF2B5EF4-FFF2-40B4-BE49-F238E27FC236}">
                <a16:creationId xmlns:a16="http://schemas.microsoft.com/office/drawing/2014/main" id="{0C81AA0E-9985-AC1F-5C0C-6ACB88FDDE6A}"/>
              </a:ext>
            </a:extLst>
          </p:cNvPr>
          <p:cNvGrpSpPr/>
          <p:nvPr/>
        </p:nvGrpSpPr>
        <p:grpSpPr>
          <a:xfrm>
            <a:off x="2772290" y="7491634"/>
            <a:ext cx="14126198" cy="2019532"/>
            <a:chOff x="2772290" y="7491634"/>
            <a:chExt cx="14126198" cy="2019532"/>
          </a:xfrm>
        </p:grpSpPr>
        <p:pic>
          <p:nvPicPr>
            <p:cNvPr id="3" name="Picture 3"/>
            <p:cNvPicPr>
              <a:picLocks noChangeAspect="1"/>
            </p:cNvPicPr>
            <p:nvPr/>
          </p:nvPicPr>
          <p:blipFill>
            <a:blip r:embed="rId4"/>
            <a:srcRect/>
            <a:stretch>
              <a:fillRect/>
            </a:stretch>
          </p:blipFill>
          <p:spPr>
            <a:xfrm>
              <a:off x="7174709" y="7885992"/>
              <a:ext cx="4871055" cy="1442289"/>
            </a:xfrm>
            <a:prstGeom prst="rect">
              <a:avLst/>
            </a:prstGeom>
          </p:spPr>
        </p:pic>
        <p:pic>
          <p:nvPicPr>
            <p:cNvPr id="4" name="Picture 4"/>
            <p:cNvPicPr>
              <a:picLocks noChangeAspect="1"/>
            </p:cNvPicPr>
            <p:nvPr/>
          </p:nvPicPr>
          <p:blipFill>
            <a:blip r:embed="rId5"/>
            <a:srcRect/>
            <a:stretch>
              <a:fillRect/>
            </a:stretch>
          </p:blipFill>
          <p:spPr>
            <a:xfrm>
              <a:off x="14782800" y="7795231"/>
              <a:ext cx="2115688" cy="1655066"/>
            </a:xfrm>
            <a:prstGeom prst="rect">
              <a:avLst/>
            </a:prstGeom>
          </p:spPr>
        </p:pic>
        <p:pic>
          <p:nvPicPr>
            <p:cNvPr id="5" name="Picture 5"/>
            <p:cNvPicPr>
              <a:picLocks noChangeAspect="1"/>
            </p:cNvPicPr>
            <p:nvPr/>
          </p:nvPicPr>
          <p:blipFill>
            <a:blip r:embed="rId6"/>
            <a:srcRect b="11669"/>
            <a:stretch>
              <a:fillRect/>
            </a:stretch>
          </p:blipFill>
          <p:spPr>
            <a:xfrm>
              <a:off x="2772290" y="7491634"/>
              <a:ext cx="4572677" cy="2019532"/>
            </a:xfrm>
            <a:prstGeom prst="rect">
              <a:avLst/>
            </a:prstGeom>
          </p:spPr>
        </p:pic>
        <p:pic>
          <p:nvPicPr>
            <p:cNvPr id="17" name="Picture 16" descr="Text, logo&#10;&#10;Description automatically generated">
              <a:extLst>
                <a:ext uri="{FF2B5EF4-FFF2-40B4-BE49-F238E27FC236}">
                  <a16:creationId xmlns:a16="http://schemas.microsoft.com/office/drawing/2014/main" id="{18C90A37-82E3-BCBC-6BA8-C2284AF45A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6438" y="7795231"/>
              <a:ext cx="2115688" cy="141233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Introduction Question</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5" name="TextBox 5"/>
          <p:cNvSpPr txBox="1"/>
          <p:nvPr/>
        </p:nvSpPr>
        <p:spPr>
          <a:xfrm>
            <a:off x="2362200" y="3131790"/>
            <a:ext cx="13335000" cy="5376728"/>
          </a:xfrm>
          <a:prstGeom prst="rect">
            <a:avLst/>
          </a:prstGeom>
        </p:spPr>
        <p:txBody>
          <a:bodyPr wrap="square" lIns="0" tIns="0" rIns="0" bIns="0" rtlCol="0" anchor="t">
            <a:spAutoFit/>
          </a:bodyPr>
          <a:lstStyle/>
          <a:p>
            <a:pPr marL="1404487" lvl="1" indent="-914400">
              <a:lnSpc>
                <a:spcPct val="200000"/>
              </a:lnSpc>
              <a:buFont typeface="+mj-lt"/>
              <a:buAutoNum type="alphaUcPeriod"/>
            </a:pPr>
            <a:r>
              <a:rPr lang="en-US" sz="4539" dirty="0">
                <a:solidFill>
                  <a:srgbClr val="000000"/>
                </a:solidFill>
                <a:latin typeface="+mj-lt"/>
              </a:rPr>
              <a:t>I charge what Best Beginnings reimburses. </a:t>
            </a:r>
          </a:p>
          <a:p>
            <a:pPr marL="1404487" lvl="1" indent="-914400">
              <a:lnSpc>
                <a:spcPct val="200000"/>
              </a:lnSpc>
              <a:buFont typeface="+mj-lt"/>
              <a:buAutoNum type="alphaUcPeriod"/>
            </a:pPr>
            <a:r>
              <a:rPr lang="en-US" sz="4539" dirty="0">
                <a:solidFill>
                  <a:srgbClr val="000000"/>
                </a:solidFill>
                <a:latin typeface="+mj-lt"/>
              </a:rPr>
              <a:t>I charge what other providers charge. </a:t>
            </a:r>
          </a:p>
          <a:p>
            <a:pPr marL="1404487" lvl="1" indent="-914400">
              <a:lnSpc>
                <a:spcPct val="200000"/>
              </a:lnSpc>
              <a:buFont typeface="+mj-lt"/>
              <a:buAutoNum type="alphaUcPeriod"/>
            </a:pPr>
            <a:r>
              <a:rPr lang="en-US" sz="4539" dirty="0">
                <a:solidFill>
                  <a:srgbClr val="000000"/>
                </a:solidFill>
                <a:latin typeface="+mj-lt"/>
              </a:rPr>
              <a:t>I pull a number out of thin air. </a:t>
            </a:r>
          </a:p>
          <a:p>
            <a:pPr marL="1404487" lvl="1" indent="-914400">
              <a:lnSpc>
                <a:spcPct val="200000"/>
              </a:lnSpc>
              <a:buFont typeface="+mj-lt"/>
              <a:buAutoNum type="alphaUcPeriod"/>
            </a:pPr>
            <a:r>
              <a:rPr lang="en-US" sz="4539" dirty="0">
                <a:solidFill>
                  <a:srgbClr val="000000"/>
                </a:solidFill>
                <a:latin typeface="+mj-lt"/>
              </a:rPr>
              <a:t>I guess-</a:t>
            </a:r>
            <a:r>
              <a:rPr lang="en-US" sz="4539" dirty="0" err="1">
                <a:solidFill>
                  <a:srgbClr val="000000"/>
                </a:solidFill>
                <a:latin typeface="+mj-lt"/>
              </a:rPr>
              <a:t>timate</a:t>
            </a:r>
            <a:r>
              <a:rPr lang="en-US" sz="4539" dirty="0">
                <a:solidFill>
                  <a:srgbClr val="000000"/>
                </a:solidFill>
                <a:latin typeface="+mj-lt"/>
              </a:rPr>
              <a:t> what I think families can afford.</a:t>
            </a:r>
          </a:p>
        </p:txBody>
      </p:sp>
      <p:sp>
        <p:nvSpPr>
          <p:cNvPr id="6" name="TextBox 6"/>
          <p:cNvSpPr txBox="1"/>
          <p:nvPr/>
        </p:nvSpPr>
        <p:spPr>
          <a:xfrm>
            <a:off x="0" y="2095500"/>
            <a:ext cx="18287997" cy="784895"/>
          </a:xfrm>
          <a:prstGeom prst="rect">
            <a:avLst/>
          </a:prstGeom>
        </p:spPr>
        <p:txBody>
          <a:bodyPr wrap="square" lIns="0" tIns="0" rIns="0" bIns="0" rtlCol="0" anchor="t">
            <a:spAutoFit/>
          </a:bodyPr>
          <a:lstStyle/>
          <a:p>
            <a:pPr algn="ctr">
              <a:lnSpc>
                <a:spcPts val="6693"/>
              </a:lnSpc>
            </a:pPr>
            <a:r>
              <a:rPr lang="en-US" sz="4000" dirty="0">
                <a:solidFill>
                  <a:srgbClr val="000000"/>
                </a:solidFill>
                <a:latin typeface="+mj-lt"/>
              </a:rPr>
              <a:t>How do you currently determine what to charge families?</a:t>
            </a:r>
          </a:p>
        </p:txBody>
      </p:sp>
    </p:spTree>
    <p:extLst>
      <p:ext uri="{BB962C8B-B14F-4D97-AF65-F5344CB8AC3E}">
        <p14:creationId xmlns:p14="http://schemas.microsoft.com/office/powerpoint/2010/main" val="35871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Introduction Question</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5" name="TextBox 5"/>
          <p:cNvSpPr txBox="1"/>
          <p:nvPr/>
        </p:nvSpPr>
        <p:spPr>
          <a:xfrm>
            <a:off x="2362200" y="3131790"/>
            <a:ext cx="13335000" cy="6789679"/>
          </a:xfrm>
          <a:prstGeom prst="rect">
            <a:avLst/>
          </a:prstGeom>
        </p:spPr>
        <p:txBody>
          <a:bodyPr wrap="square" lIns="0" tIns="0" rIns="0" bIns="0" rtlCol="0" anchor="t">
            <a:spAutoFit/>
          </a:bodyPr>
          <a:lstStyle/>
          <a:p>
            <a:pPr marL="1404487" lvl="1" indent="-914400">
              <a:lnSpc>
                <a:spcPct val="200000"/>
              </a:lnSpc>
              <a:buFont typeface="+mj-lt"/>
              <a:buAutoNum type="alphaUcPeriod"/>
            </a:pPr>
            <a:r>
              <a:rPr lang="en-US" sz="4539" strike="sngStrike" dirty="0">
                <a:solidFill>
                  <a:srgbClr val="000000"/>
                </a:solidFill>
                <a:latin typeface="+mj-lt"/>
              </a:rPr>
              <a:t>I charge what Best Beginnings reimburses. </a:t>
            </a:r>
          </a:p>
          <a:p>
            <a:pPr marL="1404487" lvl="1" indent="-914400">
              <a:lnSpc>
                <a:spcPct val="200000"/>
              </a:lnSpc>
              <a:buFont typeface="+mj-lt"/>
              <a:buAutoNum type="alphaUcPeriod"/>
            </a:pPr>
            <a:r>
              <a:rPr lang="en-US" sz="4539" strike="sngStrike" dirty="0">
                <a:solidFill>
                  <a:srgbClr val="000000"/>
                </a:solidFill>
                <a:latin typeface="+mj-lt"/>
              </a:rPr>
              <a:t>I charge what other providers charge. </a:t>
            </a:r>
          </a:p>
          <a:p>
            <a:pPr marL="1404487" lvl="1" indent="-914400">
              <a:lnSpc>
                <a:spcPct val="200000"/>
              </a:lnSpc>
              <a:buFont typeface="+mj-lt"/>
              <a:buAutoNum type="alphaUcPeriod"/>
            </a:pPr>
            <a:r>
              <a:rPr lang="en-US" sz="4539" strike="sngStrike" dirty="0">
                <a:solidFill>
                  <a:srgbClr val="000000"/>
                </a:solidFill>
                <a:latin typeface="+mj-lt"/>
              </a:rPr>
              <a:t>I pull a number out of thin air. </a:t>
            </a:r>
          </a:p>
          <a:p>
            <a:pPr marL="1404487" lvl="1" indent="-914400">
              <a:lnSpc>
                <a:spcPct val="200000"/>
              </a:lnSpc>
              <a:buFont typeface="+mj-lt"/>
              <a:buAutoNum type="alphaUcPeriod"/>
            </a:pPr>
            <a:r>
              <a:rPr lang="en-US" sz="4539" strike="sngStrike" dirty="0">
                <a:solidFill>
                  <a:srgbClr val="000000"/>
                </a:solidFill>
                <a:latin typeface="+mj-lt"/>
              </a:rPr>
              <a:t>I guess-</a:t>
            </a:r>
            <a:r>
              <a:rPr lang="en-US" sz="4539" strike="sngStrike" dirty="0" err="1">
                <a:solidFill>
                  <a:srgbClr val="000000"/>
                </a:solidFill>
                <a:latin typeface="+mj-lt"/>
              </a:rPr>
              <a:t>timate</a:t>
            </a:r>
            <a:r>
              <a:rPr lang="en-US" sz="4539" strike="sngStrike" dirty="0">
                <a:solidFill>
                  <a:srgbClr val="000000"/>
                </a:solidFill>
                <a:latin typeface="+mj-lt"/>
              </a:rPr>
              <a:t> what I think families can afford.</a:t>
            </a:r>
          </a:p>
          <a:p>
            <a:pPr marL="1404487" lvl="1" indent="-914400">
              <a:lnSpc>
                <a:spcPct val="200000"/>
              </a:lnSpc>
              <a:buFont typeface="+mj-lt"/>
              <a:buAutoNum type="alphaUcPeriod"/>
            </a:pPr>
            <a:r>
              <a:rPr lang="en-US" sz="4539" dirty="0">
                <a:solidFill>
                  <a:srgbClr val="000000"/>
                </a:solidFill>
                <a:highlight>
                  <a:srgbClr val="FFFF00"/>
                </a:highlight>
                <a:latin typeface="+mj-lt"/>
              </a:rPr>
              <a:t>None of the Above &amp; All of the Above</a:t>
            </a:r>
          </a:p>
        </p:txBody>
      </p:sp>
      <p:sp>
        <p:nvSpPr>
          <p:cNvPr id="6" name="TextBox 6"/>
          <p:cNvSpPr txBox="1"/>
          <p:nvPr/>
        </p:nvSpPr>
        <p:spPr>
          <a:xfrm>
            <a:off x="0" y="2095500"/>
            <a:ext cx="18287997" cy="784895"/>
          </a:xfrm>
          <a:prstGeom prst="rect">
            <a:avLst/>
          </a:prstGeom>
        </p:spPr>
        <p:txBody>
          <a:bodyPr wrap="square" lIns="0" tIns="0" rIns="0" bIns="0" rtlCol="0" anchor="t">
            <a:spAutoFit/>
          </a:bodyPr>
          <a:lstStyle/>
          <a:p>
            <a:pPr algn="ctr">
              <a:lnSpc>
                <a:spcPts val="6693"/>
              </a:lnSpc>
            </a:pPr>
            <a:r>
              <a:rPr lang="en-US" sz="4000" dirty="0">
                <a:solidFill>
                  <a:srgbClr val="000000"/>
                </a:solidFill>
                <a:latin typeface="+mj-lt"/>
              </a:rPr>
              <a:t>The Correct Answer is…</a:t>
            </a:r>
          </a:p>
        </p:txBody>
      </p:sp>
    </p:spTree>
    <p:extLst>
      <p:ext uri="{BB962C8B-B14F-4D97-AF65-F5344CB8AC3E}">
        <p14:creationId xmlns:p14="http://schemas.microsoft.com/office/powerpoint/2010/main" val="312433784"/>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 Pricing Methodologies</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5" name="TextBox 5"/>
          <p:cNvSpPr txBox="1"/>
          <p:nvPr/>
        </p:nvSpPr>
        <p:spPr>
          <a:xfrm>
            <a:off x="5795752" y="3074215"/>
            <a:ext cx="6705600" cy="3979679"/>
          </a:xfrm>
          <a:prstGeom prst="rect">
            <a:avLst/>
          </a:prstGeom>
        </p:spPr>
        <p:txBody>
          <a:bodyPr wrap="square" lIns="0" tIns="0" rIns="0" bIns="0" rtlCol="0" anchor="t">
            <a:spAutoFit/>
          </a:bodyPr>
          <a:lstStyle/>
          <a:p>
            <a:pPr marL="490087" lvl="1" algn="ctr">
              <a:lnSpc>
                <a:spcPct val="200000"/>
              </a:lnSpc>
            </a:pPr>
            <a:r>
              <a:rPr lang="en-US" sz="4539" dirty="0">
                <a:solidFill>
                  <a:srgbClr val="000000"/>
                </a:solidFill>
                <a:latin typeface="+mj-lt"/>
              </a:rPr>
              <a:t>Competition-Based</a:t>
            </a:r>
          </a:p>
          <a:p>
            <a:pPr marL="490087" lvl="1" algn="ctr">
              <a:lnSpc>
                <a:spcPct val="200000"/>
              </a:lnSpc>
            </a:pPr>
            <a:r>
              <a:rPr lang="en-US" sz="4539" dirty="0">
                <a:solidFill>
                  <a:srgbClr val="000000"/>
                </a:solidFill>
                <a:latin typeface="+mj-lt"/>
              </a:rPr>
              <a:t>Market-Based</a:t>
            </a:r>
          </a:p>
          <a:p>
            <a:pPr marL="490087" lvl="1" algn="ctr">
              <a:lnSpc>
                <a:spcPct val="200000"/>
              </a:lnSpc>
            </a:pPr>
            <a:r>
              <a:rPr lang="en-US" sz="4539" dirty="0">
                <a:solidFill>
                  <a:srgbClr val="000000"/>
                </a:solidFill>
                <a:latin typeface="+mj-lt"/>
              </a:rPr>
              <a:t>Cost-Based</a:t>
            </a:r>
          </a:p>
        </p:txBody>
      </p:sp>
      <p:sp>
        <p:nvSpPr>
          <p:cNvPr id="7" name="TextBox 6">
            <a:extLst>
              <a:ext uri="{FF2B5EF4-FFF2-40B4-BE49-F238E27FC236}">
                <a16:creationId xmlns:a16="http://schemas.microsoft.com/office/drawing/2014/main" id="{E150746E-0863-4875-269B-12D8066C305F}"/>
              </a:ext>
            </a:extLst>
          </p:cNvPr>
          <p:cNvSpPr txBox="1"/>
          <p:nvPr/>
        </p:nvSpPr>
        <p:spPr>
          <a:xfrm>
            <a:off x="0" y="2095500"/>
            <a:ext cx="18287997" cy="784895"/>
          </a:xfrm>
          <a:prstGeom prst="rect">
            <a:avLst/>
          </a:prstGeom>
        </p:spPr>
        <p:txBody>
          <a:bodyPr wrap="square" lIns="0" tIns="0" rIns="0" bIns="0" rtlCol="0" anchor="t">
            <a:spAutoFit/>
          </a:bodyPr>
          <a:lstStyle/>
          <a:p>
            <a:pPr algn="ctr">
              <a:lnSpc>
                <a:spcPts val="6693"/>
              </a:lnSpc>
            </a:pPr>
            <a:r>
              <a:rPr lang="en-US" sz="4000" dirty="0">
                <a:solidFill>
                  <a:srgbClr val="000000"/>
                </a:solidFill>
                <a:latin typeface="+mj-lt"/>
              </a:rPr>
              <a:t>There are </a:t>
            </a:r>
            <a:r>
              <a:rPr lang="en-US" sz="4000" b="1" u="sng" dirty="0">
                <a:solidFill>
                  <a:srgbClr val="000000"/>
                </a:solidFill>
                <a:latin typeface="+mj-lt"/>
              </a:rPr>
              <a:t>three</a:t>
            </a:r>
            <a:r>
              <a:rPr lang="en-US" sz="4000" dirty="0">
                <a:solidFill>
                  <a:srgbClr val="000000"/>
                </a:solidFill>
                <a:latin typeface="+mj-lt"/>
              </a:rPr>
              <a:t> specific approaches to </a:t>
            </a:r>
            <a:r>
              <a:rPr lang="en-US" sz="4000" b="1" u="sng" dirty="0">
                <a:solidFill>
                  <a:srgbClr val="000000"/>
                </a:solidFill>
                <a:latin typeface="+mj-lt"/>
              </a:rPr>
              <a:t>calculating</a:t>
            </a:r>
            <a:r>
              <a:rPr lang="en-US" sz="4000" dirty="0">
                <a:solidFill>
                  <a:srgbClr val="000000"/>
                </a:solidFill>
                <a:latin typeface="+mj-lt"/>
              </a:rPr>
              <a:t> what to charge.</a:t>
            </a:r>
          </a:p>
        </p:txBody>
      </p:sp>
      <p:grpSp>
        <p:nvGrpSpPr>
          <p:cNvPr id="11" name="Group 10">
            <a:extLst>
              <a:ext uri="{FF2B5EF4-FFF2-40B4-BE49-F238E27FC236}">
                <a16:creationId xmlns:a16="http://schemas.microsoft.com/office/drawing/2014/main" id="{34A94F9F-6E9C-F415-9E7A-A6628E41B329}"/>
              </a:ext>
            </a:extLst>
          </p:cNvPr>
          <p:cNvGrpSpPr/>
          <p:nvPr/>
        </p:nvGrpSpPr>
        <p:grpSpPr>
          <a:xfrm rot="1230603">
            <a:off x="12699005" y="5401581"/>
            <a:ext cx="5417091" cy="3424169"/>
            <a:chOff x="1524000" y="4010680"/>
            <a:chExt cx="5823119" cy="3680821"/>
          </a:xfrm>
        </p:grpSpPr>
        <p:pic>
          <p:nvPicPr>
            <p:cNvPr id="8" name="Picture 7" descr="Shape, arrow&#10;&#10;Description automatically generated">
              <a:extLst>
                <a:ext uri="{FF2B5EF4-FFF2-40B4-BE49-F238E27FC236}">
                  <a16:creationId xmlns:a16="http://schemas.microsoft.com/office/drawing/2014/main" id="{991CE9C3-4ABD-0143-B3C1-C1EA023661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24000" y="4610100"/>
              <a:ext cx="5823119" cy="308140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27250C2-D209-C74C-6708-D98C81F937DF}"/>
                </a:ext>
              </a:extLst>
            </p:cNvPr>
            <p:cNvSpPr txBox="1"/>
            <p:nvPr/>
          </p:nvSpPr>
          <p:spPr>
            <a:xfrm>
              <a:off x="1524000" y="4010680"/>
              <a:ext cx="5823119" cy="523220"/>
            </a:xfrm>
            <a:prstGeom prst="rect">
              <a:avLst/>
            </a:prstGeom>
            <a:noFill/>
          </p:spPr>
          <p:txBody>
            <a:bodyPr wrap="square" rtlCol="0">
              <a:spAutoFit/>
            </a:bodyPr>
            <a:lstStyle/>
            <a:p>
              <a:pPr algn="ctr"/>
              <a:r>
                <a:rPr lang="en-US" sz="2800" b="1" u="sng" dirty="0"/>
                <a:t>Iterative Process</a:t>
              </a:r>
            </a:p>
          </p:txBody>
        </p:sp>
      </p:grpSp>
      <p:grpSp>
        <p:nvGrpSpPr>
          <p:cNvPr id="16" name="Group 15">
            <a:extLst>
              <a:ext uri="{FF2B5EF4-FFF2-40B4-BE49-F238E27FC236}">
                <a16:creationId xmlns:a16="http://schemas.microsoft.com/office/drawing/2014/main" id="{EF9970FB-C17C-DBCC-DB03-6805FF927E21}"/>
              </a:ext>
            </a:extLst>
          </p:cNvPr>
          <p:cNvGrpSpPr/>
          <p:nvPr/>
        </p:nvGrpSpPr>
        <p:grpSpPr>
          <a:xfrm>
            <a:off x="90755" y="5448300"/>
            <a:ext cx="5614244" cy="4495326"/>
            <a:chOff x="-265408" y="5181532"/>
            <a:chExt cx="5614244" cy="4495326"/>
          </a:xfrm>
        </p:grpSpPr>
        <p:pic>
          <p:nvPicPr>
            <p:cNvPr id="13" name="Picture 12">
              <a:extLst>
                <a:ext uri="{FF2B5EF4-FFF2-40B4-BE49-F238E27FC236}">
                  <a16:creationId xmlns:a16="http://schemas.microsoft.com/office/drawing/2014/main" id="{E4D985B1-4F43-68C4-9E42-E91BBFECA4D2}"/>
                </a:ext>
              </a:extLst>
            </p:cNvPr>
            <p:cNvPicPr>
              <a:picLocks noChangeAspect="1"/>
            </p:cNvPicPr>
            <p:nvPr/>
          </p:nvPicPr>
          <p:blipFill rotWithShape="1">
            <a:blip r:embed="rId6"/>
            <a:srcRect l="6666" t="27531" r="68309" b="24321"/>
            <a:stretch/>
          </p:blipFill>
          <p:spPr>
            <a:xfrm rot="20381379">
              <a:off x="-265408" y="5181532"/>
              <a:ext cx="5614244" cy="280433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F87BB39-5537-E7A0-1944-A5ED2C8D8830}"/>
                </a:ext>
              </a:extLst>
            </p:cNvPr>
            <p:cNvPicPr>
              <a:picLocks noChangeAspect="1"/>
            </p:cNvPicPr>
            <p:nvPr/>
          </p:nvPicPr>
          <p:blipFill rotWithShape="1">
            <a:blip r:embed="rId7"/>
            <a:srcRect l="6665" t="27531" r="68310" b="21111"/>
            <a:stretch/>
          </p:blipFill>
          <p:spPr>
            <a:xfrm rot="20382157">
              <a:off x="1558978" y="7705301"/>
              <a:ext cx="3700349" cy="197155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400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 Competition-Based Pricing</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pic>
        <p:nvPicPr>
          <p:cNvPr id="7" name="Picture 6">
            <a:extLst>
              <a:ext uri="{FF2B5EF4-FFF2-40B4-BE49-F238E27FC236}">
                <a16:creationId xmlns:a16="http://schemas.microsoft.com/office/drawing/2014/main" id="{B85C6ACC-863B-CD6D-9E2A-1AEE3E99F5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12725400" y="3690069"/>
            <a:ext cx="6312321" cy="4205584"/>
          </a:xfrm>
          <a:prstGeom prst="rect">
            <a:avLst/>
          </a:prstGeom>
          <a:effectLst>
            <a:outerShdw blurRad="50800" dist="38100" dir="2700000" algn="tl" rotWithShape="0">
              <a:prstClr val="black">
                <a:alpha val="40000"/>
              </a:prstClr>
            </a:outerShdw>
          </a:effectLst>
        </p:spPr>
      </p:pic>
      <p:sp>
        <p:nvSpPr>
          <p:cNvPr id="5" name="TextBox 5"/>
          <p:cNvSpPr txBox="1"/>
          <p:nvPr/>
        </p:nvSpPr>
        <p:spPr>
          <a:xfrm>
            <a:off x="2703417" y="2391348"/>
            <a:ext cx="10142941" cy="6591805"/>
          </a:xfrm>
          <a:prstGeom prst="rect">
            <a:avLst/>
          </a:prstGeom>
        </p:spPr>
        <p:txBody>
          <a:bodyPr wrap="square" lIns="0" tIns="0" rIns="0" bIns="0" rtlCol="0" anchor="t">
            <a:spAutoFit/>
          </a:bodyPr>
          <a:lstStyle/>
          <a:p>
            <a:pPr marL="490087" lvl="1"/>
            <a:r>
              <a:rPr lang="en-US" sz="4539" b="1" u="sng" dirty="0">
                <a:solidFill>
                  <a:srgbClr val="000000"/>
                </a:solidFill>
                <a:latin typeface="+mj-lt"/>
              </a:rPr>
              <a:t>Definition</a:t>
            </a:r>
            <a:r>
              <a:rPr lang="en-US" sz="4539" dirty="0">
                <a:solidFill>
                  <a:srgbClr val="000000"/>
                </a:solidFill>
                <a:latin typeface="+mj-lt"/>
              </a:rPr>
              <a:t>: This is what </a:t>
            </a:r>
            <a:r>
              <a:rPr lang="en-US" sz="4539" b="1" i="1" dirty="0">
                <a:solidFill>
                  <a:srgbClr val="000000"/>
                </a:solidFill>
                <a:latin typeface="+mj-lt"/>
              </a:rPr>
              <a:t>direct</a:t>
            </a:r>
            <a:r>
              <a:rPr lang="en-US" sz="4539" dirty="0">
                <a:solidFill>
                  <a:srgbClr val="000000"/>
                </a:solidFill>
                <a:latin typeface="+mj-lt"/>
              </a:rPr>
              <a:t> competitors, in your immediate vicinity, charge for the exact same types of services. </a:t>
            </a:r>
          </a:p>
          <a:p>
            <a:pPr marL="490087" lvl="1">
              <a:lnSpc>
                <a:spcPct val="200000"/>
              </a:lnSpc>
            </a:pPr>
            <a:r>
              <a:rPr lang="en-US" sz="4539" dirty="0">
                <a:solidFill>
                  <a:srgbClr val="000000"/>
                </a:solidFill>
                <a:latin typeface="+mj-lt"/>
              </a:rPr>
              <a:t>Of note, there are two sub-categories: </a:t>
            </a:r>
          </a:p>
          <a:p>
            <a:pPr marL="1175887" lvl="1" indent="-685800">
              <a:buFont typeface="Arial" panose="020B0604020202020204" pitchFamily="34" charset="0"/>
              <a:buChar char="•"/>
            </a:pPr>
            <a:r>
              <a:rPr lang="en-US" sz="3600" dirty="0">
                <a:solidFill>
                  <a:srgbClr val="000000"/>
                </a:solidFill>
                <a:latin typeface="+mj-lt"/>
              </a:rPr>
              <a:t>Penetration pricing – </a:t>
            </a:r>
            <a:r>
              <a:rPr lang="en-US" sz="2800" dirty="0">
                <a:solidFill>
                  <a:srgbClr val="000000"/>
                </a:solidFill>
                <a:latin typeface="+mj-lt"/>
              </a:rPr>
              <a:t>intentionally setting prices low in order to attract initial customers. </a:t>
            </a:r>
            <a:endParaRPr lang="en-US" sz="3600" dirty="0">
              <a:solidFill>
                <a:srgbClr val="000000"/>
              </a:solidFill>
              <a:latin typeface="+mj-lt"/>
            </a:endParaRPr>
          </a:p>
          <a:p>
            <a:pPr marL="1175887" lvl="1" indent="-685800">
              <a:buFont typeface="Arial" panose="020B0604020202020204" pitchFamily="34" charset="0"/>
              <a:buChar char="•"/>
            </a:pPr>
            <a:r>
              <a:rPr lang="en-US" sz="3600" dirty="0">
                <a:solidFill>
                  <a:srgbClr val="000000"/>
                </a:solidFill>
                <a:latin typeface="+mj-lt"/>
              </a:rPr>
              <a:t>Skimming pricing – </a:t>
            </a:r>
            <a:r>
              <a:rPr lang="en-US" sz="2800" dirty="0">
                <a:solidFill>
                  <a:srgbClr val="000000"/>
                </a:solidFill>
                <a:latin typeface="+mj-lt"/>
              </a:rPr>
              <a:t>intentionally setting a high initial price then offering discounts to appear as if a customer is getting a deal. </a:t>
            </a:r>
            <a:endParaRPr lang="en-US" sz="3600" dirty="0">
              <a:solidFill>
                <a:srgbClr val="000000"/>
              </a:solidFill>
              <a:latin typeface="+mj-lt"/>
            </a:endParaRPr>
          </a:p>
        </p:txBody>
      </p:sp>
      <p:sp>
        <p:nvSpPr>
          <p:cNvPr id="6" name="TextBox 5">
            <a:extLst>
              <a:ext uri="{FF2B5EF4-FFF2-40B4-BE49-F238E27FC236}">
                <a16:creationId xmlns:a16="http://schemas.microsoft.com/office/drawing/2014/main" id="{4B744157-D581-09BC-4EB9-E6795AA3C9D2}"/>
              </a:ext>
            </a:extLst>
          </p:cNvPr>
          <p:cNvSpPr txBox="1"/>
          <p:nvPr/>
        </p:nvSpPr>
        <p:spPr>
          <a:xfrm>
            <a:off x="12725400" y="7895653"/>
            <a:ext cx="6312321" cy="230832"/>
          </a:xfrm>
          <a:prstGeom prst="rect">
            <a:avLst/>
          </a:prstGeom>
          <a:noFill/>
        </p:spPr>
        <p:txBody>
          <a:bodyPr wrap="square" rtlCol="0">
            <a:spAutoFit/>
          </a:bodyPr>
          <a:lstStyle/>
          <a:p>
            <a:r>
              <a:rPr lang="en-US" sz="900">
                <a:hlinkClick r:id="rId5" tooltip="https://www.successfulagiletransformation.com/the-top-5-phenomena-slowly-killing-your-team-and-company/"/>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9911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 Market-Based Pricing</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pic>
        <p:nvPicPr>
          <p:cNvPr id="9" name="Picture 8" descr="A picture containing indoor&#10;&#10;Description automatically generated">
            <a:extLst>
              <a:ext uri="{FF2B5EF4-FFF2-40B4-BE49-F238E27FC236}">
                <a16:creationId xmlns:a16="http://schemas.microsoft.com/office/drawing/2014/main" id="{0E4155F4-DA88-0EE7-0444-EDB7F9640188}"/>
              </a:ext>
            </a:extLst>
          </p:cNvPr>
          <p:cNvPicPr>
            <a:picLocks noChangeAspect="1"/>
          </p:cNvPicPr>
          <p:nvPr/>
        </p:nvPicPr>
        <p:blipFill rotWithShape="1">
          <a:blip r:embed="rId4">
            <a:alphaModFix amt="18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669" r="6481"/>
          <a:stretch/>
        </p:blipFill>
        <p:spPr>
          <a:xfrm rot="974372">
            <a:off x="10720097" y="3026031"/>
            <a:ext cx="8124500" cy="7631077"/>
          </a:xfrm>
          <a:prstGeom prst="rect">
            <a:avLst/>
          </a:prstGeom>
          <a:effectLst>
            <a:outerShdw blurRad="50800" dist="38100" dir="2700000" algn="tl" rotWithShape="0">
              <a:prstClr val="black">
                <a:alpha val="40000"/>
              </a:prstClr>
            </a:outerShdw>
          </a:effectLst>
        </p:spPr>
      </p:pic>
      <p:sp>
        <p:nvSpPr>
          <p:cNvPr id="7" name="TextBox 5">
            <a:extLst>
              <a:ext uri="{FF2B5EF4-FFF2-40B4-BE49-F238E27FC236}">
                <a16:creationId xmlns:a16="http://schemas.microsoft.com/office/drawing/2014/main" id="{8AAB7C2E-2493-FCBF-B2F5-F1E35B4C949D}"/>
              </a:ext>
            </a:extLst>
          </p:cNvPr>
          <p:cNvSpPr txBox="1"/>
          <p:nvPr/>
        </p:nvSpPr>
        <p:spPr>
          <a:xfrm>
            <a:off x="2703417" y="2391348"/>
            <a:ext cx="14670183" cy="5564087"/>
          </a:xfrm>
          <a:prstGeom prst="rect">
            <a:avLst/>
          </a:prstGeom>
        </p:spPr>
        <p:txBody>
          <a:bodyPr wrap="square" lIns="0" tIns="0" rIns="0" bIns="0" rtlCol="0" anchor="t">
            <a:spAutoFit/>
          </a:bodyPr>
          <a:lstStyle/>
          <a:p>
            <a:pPr marL="490087" lvl="1"/>
            <a:r>
              <a:rPr lang="en-US" sz="4539" b="1" u="sng" dirty="0">
                <a:solidFill>
                  <a:srgbClr val="000000"/>
                </a:solidFill>
                <a:latin typeface="+mj-lt"/>
              </a:rPr>
              <a:t>Definition</a:t>
            </a:r>
            <a:r>
              <a:rPr lang="en-US" sz="4539" dirty="0">
                <a:solidFill>
                  <a:srgbClr val="000000"/>
                </a:solidFill>
                <a:latin typeface="+mj-lt"/>
              </a:rPr>
              <a:t>: This is charging what customers in your immediate market can afford to pay. </a:t>
            </a:r>
          </a:p>
          <a:p>
            <a:pPr marL="490087" lvl="1"/>
            <a:endParaRPr lang="en-US" sz="4539" dirty="0">
              <a:solidFill>
                <a:srgbClr val="000000"/>
              </a:solidFill>
              <a:latin typeface="+mj-lt"/>
            </a:endParaRPr>
          </a:p>
          <a:p>
            <a:pPr marL="490087" lvl="1"/>
            <a:r>
              <a:rPr lang="en-US" sz="4539" dirty="0">
                <a:solidFill>
                  <a:srgbClr val="000000"/>
                </a:solidFill>
                <a:latin typeface="+mj-lt"/>
              </a:rPr>
              <a:t>Of note, there are a few concepts worth highlighting:</a:t>
            </a:r>
          </a:p>
          <a:p>
            <a:pPr marL="1175887" lvl="1" indent="-685800">
              <a:buFont typeface="Arial" panose="020B0604020202020204" pitchFamily="34" charset="0"/>
              <a:buChar char="•"/>
            </a:pPr>
            <a:r>
              <a:rPr lang="en-US" sz="3600" dirty="0">
                <a:solidFill>
                  <a:srgbClr val="000000"/>
                </a:solidFill>
                <a:latin typeface="+mj-lt"/>
              </a:rPr>
              <a:t>Premium pricing – intentionally suggesting your services are the best in the market.</a:t>
            </a:r>
          </a:p>
          <a:p>
            <a:pPr marL="1175887" lvl="1" indent="-685800">
              <a:buFont typeface="Arial" panose="020B0604020202020204" pitchFamily="34" charset="0"/>
              <a:buChar char="•"/>
            </a:pPr>
            <a:r>
              <a:rPr lang="en-US" sz="3600" dirty="0">
                <a:solidFill>
                  <a:srgbClr val="000000"/>
                </a:solidFill>
                <a:latin typeface="+mj-lt"/>
              </a:rPr>
              <a:t>Value pricing – considers the perceived benefits delivered to the customer on convenience or reputation.</a:t>
            </a:r>
          </a:p>
          <a:p>
            <a:pPr marL="1175887" lvl="1" indent="-685800">
              <a:buFont typeface="Arial" panose="020B0604020202020204" pitchFamily="34" charset="0"/>
              <a:buChar char="•"/>
            </a:pPr>
            <a:r>
              <a:rPr lang="en-US" sz="3600" dirty="0">
                <a:solidFill>
                  <a:srgbClr val="000000"/>
                </a:solidFill>
                <a:latin typeface="+mj-lt"/>
              </a:rPr>
              <a:t>Psychological pricing –  plays into a customer’s wants and needs. </a:t>
            </a:r>
          </a:p>
        </p:txBody>
      </p:sp>
    </p:spTree>
    <p:extLst>
      <p:ext uri="{BB962C8B-B14F-4D97-AF65-F5344CB8AC3E}">
        <p14:creationId xmlns:p14="http://schemas.microsoft.com/office/powerpoint/2010/main" val="20490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74194F-1571-6AE9-26C4-725DC8AAA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499"/>
            <a:ext cx="10287000" cy="18287997"/>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 Cost-Based or Cost-Plus Pricing</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pic>
        <p:nvPicPr>
          <p:cNvPr id="6" name="Picture 5" descr="Graphical user interface, application&#10;&#10;Description automatically generated">
            <a:extLst>
              <a:ext uri="{FF2B5EF4-FFF2-40B4-BE49-F238E27FC236}">
                <a16:creationId xmlns:a16="http://schemas.microsoft.com/office/drawing/2014/main" id="{FBD42361-597E-E13A-F6BA-615CB26DACE4}"/>
              </a:ext>
            </a:extLst>
          </p:cNvPr>
          <p:cNvPicPr>
            <a:picLocks noChangeAspect="1"/>
          </p:cNvPicPr>
          <p:nvPr/>
        </p:nvPicPr>
        <p:blipFill rotWithShape="1">
          <a:blip r:embed="rId4">
            <a:alphaModFix amt="1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2456" r="10175"/>
          <a:stretch/>
        </p:blipFill>
        <p:spPr>
          <a:xfrm rot="821263">
            <a:off x="10227767" y="5304670"/>
            <a:ext cx="8391980" cy="4370823"/>
          </a:xfrm>
          <a:prstGeom prst="rect">
            <a:avLst/>
          </a:prstGeom>
          <a:effectLst>
            <a:outerShdw blurRad="50800" dist="38100" dir="2700000" algn="tl" rotWithShape="0">
              <a:prstClr val="black">
                <a:alpha val="40000"/>
              </a:prstClr>
            </a:outerShdw>
          </a:effectLst>
        </p:spPr>
      </p:pic>
      <p:sp>
        <p:nvSpPr>
          <p:cNvPr id="7" name="TextBox 5">
            <a:extLst>
              <a:ext uri="{FF2B5EF4-FFF2-40B4-BE49-F238E27FC236}">
                <a16:creationId xmlns:a16="http://schemas.microsoft.com/office/drawing/2014/main" id="{8AAB7C2E-2493-FCBF-B2F5-F1E35B4C949D}"/>
              </a:ext>
            </a:extLst>
          </p:cNvPr>
          <p:cNvSpPr txBox="1"/>
          <p:nvPr/>
        </p:nvSpPr>
        <p:spPr>
          <a:xfrm>
            <a:off x="2703417" y="2391348"/>
            <a:ext cx="12881165" cy="4889672"/>
          </a:xfrm>
          <a:prstGeom prst="rect">
            <a:avLst/>
          </a:prstGeom>
        </p:spPr>
        <p:txBody>
          <a:bodyPr wrap="square" lIns="0" tIns="0" rIns="0" bIns="0" rtlCol="0" anchor="t">
            <a:spAutoFit/>
          </a:bodyPr>
          <a:lstStyle/>
          <a:p>
            <a:pPr marL="490087" lvl="1"/>
            <a:r>
              <a:rPr lang="en-US" sz="4539" b="1" u="sng" dirty="0">
                <a:solidFill>
                  <a:srgbClr val="000000"/>
                </a:solidFill>
                <a:latin typeface="+mj-lt"/>
              </a:rPr>
              <a:t>Definition</a:t>
            </a:r>
            <a:r>
              <a:rPr lang="en-US" sz="4539" dirty="0">
                <a:solidFill>
                  <a:srgbClr val="000000"/>
                </a:solidFill>
                <a:latin typeface="+mj-lt"/>
              </a:rPr>
              <a:t>: This is setting prices based on </a:t>
            </a:r>
            <a:r>
              <a:rPr lang="en-US" sz="4539" b="1" i="1" dirty="0">
                <a:solidFill>
                  <a:srgbClr val="000000"/>
                </a:solidFill>
                <a:latin typeface="+mj-lt"/>
              </a:rPr>
              <a:t>your business’ actual or potential operating expenses</a:t>
            </a:r>
            <a:r>
              <a:rPr lang="en-US" sz="4539" dirty="0">
                <a:solidFill>
                  <a:srgbClr val="000000"/>
                </a:solidFill>
                <a:latin typeface="+mj-lt"/>
              </a:rPr>
              <a:t>, </a:t>
            </a:r>
            <a:r>
              <a:rPr lang="en-US" sz="4539" b="1" u="sng" dirty="0">
                <a:solidFill>
                  <a:srgbClr val="000000"/>
                </a:solidFill>
                <a:latin typeface="+mj-lt"/>
              </a:rPr>
              <a:t>plus</a:t>
            </a:r>
            <a:r>
              <a:rPr lang="en-US" sz="4539" dirty="0">
                <a:solidFill>
                  <a:srgbClr val="000000"/>
                </a:solidFill>
                <a:latin typeface="+mj-lt"/>
              </a:rPr>
              <a:t> compensation to the owner and payment of profit to the company. </a:t>
            </a:r>
          </a:p>
          <a:p>
            <a:pPr marL="490087" lvl="1"/>
            <a:endParaRPr lang="en-US" sz="4539" dirty="0">
              <a:solidFill>
                <a:srgbClr val="000000"/>
              </a:solidFill>
              <a:latin typeface="+mj-lt"/>
            </a:endParaRPr>
          </a:p>
          <a:p>
            <a:pPr marL="490087" lvl="1"/>
            <a:r>
              <a:rPr lang="en-US" sz="4539" dirty="0">
                <a:solidFill>
                  <a:srgbClr val="000000"/>
                </a:solidFill>
                <a:latin typeface="+mj-lt"/>
              </a:rPr>
              <a:t>Pricing accuracy is dependent on knowing 100% of your operating expenses. </a:t>
            </a:r>
          </a:p>
        </p:txBody>
      </p:sp>
    </p:spTree>
    <p:extLst>
      <p:ext uri="{BB962C8B-B14F-4D97-AF65-F5344CB8AC3E}">
        <p14:creationId xmlns:p14="http://schemas.microsoft.com/office/powerpoint/2010/main" val="22778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502421"/>
            <a:ext cx="18288000" cy="1154227"/>
          </a:xfrm>
          <a:prstGeom prst="rect">
            <a:avLst/>
          </a:prstGeom>
        </p:spPr>
        <p:txBody>
          <a:bodyPr wrap="square" lIns="0" tIns="0" rIns="0" bIns="0" rtlCol="0" anchor="t">
            <a:spAutoFit/>
          </a:bodyPr>
          <a:lstStyle/>
          <a:p>
            <a:pPr algn="ctr">
              <a:lnSpc>
                <a:spcPts val="10147"/>
              </a:lnSpc>
            </a:pPr>
            <a:r>
              <a:rPr lang="en-US" sz="5400" b="1" dirty="0">
                <a:solidFill>
                  <a:srgbClr val="F4841C"/>
                </a:solidFill>
                <a:latin typeface="+mj-lt"/>
              </a:rPr>
              <a:t>I. Pricing Methodologies</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3" name="TextBox 5">
            <a:extLst>
              <a:ext uri="{FF2B5EF4-FFF2-40B4-BE49-F238E27FC236}">
                <a16:creationId xmlns:a16="http://schemas.microsoft.com/office/drawing/2014/main" id="{562BE0A3-B30E-9899-AF7C-FB111A367201}"/>
              </a:ext>
            </a:extLst>
          </p:cNvPr>
          <p:cNvSpPr txBox="1"/>
          <p:nvPr/>
        </p:nvSpPr>
        <p:spPr>
          <a:xfrm>
            <a:off x="2534044" y="2387714"/>
            <a:ext cx="5823734" cy="738664"/>
          </a:xfrm>
          <a:prstGeom prst="rect">
            <a:avLst/>
          </a:prstGeom>
        </p:spPr>
        <p:txBody>
          <a:bodyPr wrap="square" lIns="0" tIns="0" rIns="0" bIns="0" rtlCol="0" anchor="t">
            <a:spAutoFit/>
          </a:bodyPr>
          <a:lstStyle/>
          <a:p>
            <a:pPr algn="ctr"/>
            <a:r>
              <a:rPr lang="en-US" sz="4800" b="1" i="0" u="sng" dirty="0">
                <a:solidFill>
                  <a:srgbClr val="111111"/>
                </a:solidFill>
                <a:effectLst/>
                <a:latin typeface="+mj-lt"/>
              </a:rPr>
              <a:t>Art</a:t>
            </a:r>
          </a:p>
        </p:txBody>
      </p:sp>
      <p:sp>
        <p:nvSpPr>
          <p:cNvPr id="5" name="TextBox 5">
            <a:extLst>
              <a:ext uri="{FF2B5EF4-FFF2-40B4-BE49-F238E27FC236}">
                <a16:creationId xmlns:a16="http://schemas.microsoft.com/office/drawing/2014/main" id="{1727401D-1B5E-70CA-4928-1E974C46E9A8}"/>
              </a:ext>
            </a:extLst>
          </p:cNvPr>
          <p:cNvSpPr txBox="1"/>
          <p:nvPr/>
        </p:nvSpPr>
        <p:spPr>
          <a:xfrm>
            <a:off x="342900" y="8877300"/>
            <a:ext cx="17602200" cy="738664"/>
          </a:xfrm>
          <a:prstGeom prst="rect">
            <a:avLst/>
          </a:prstGeom>
        </p:spPr>
        <p:txBody>
          <a:bodyPr wrap="square" lIns="0" tIns="0" rIns="0" bIns="0" rtlCol="0" anchor="t">
            <a:spAutoFit/>
          </a:bodyPr>
          <a:lstStyle/>
          <a:p>
            <a:pPr algn="ctr"/>
            <a:r>
              <a:rPr lang="en-US" sz="4800" b="0" i="0" dirty="0">
                <a:solidFill>
                  <a:srgbClr val="111111"/>
                </a:solidFill>
                <a:effectLst/>
                <a:latin typeface="+mj-lt"/>
              </a:rPr>
              <a:t>Well-informed business decisions rely on triangulating information.</a:t>
            </a:r>
          </a:p>
        </p:txBody>
      </p:sp>
      <p:grpSp>
        <p:nvGrpSpPr>
          <p:cNvPr id="16" name="Group 15">
            <a:extLst>
              <a:ext uri="{FF2B5EF4-FFF2-40B4-BE49-F238E27FC236}">
                <a16:creationId xmlns:a16="http://schemas.microsoft.com/office/drawing/2014/main" id="{8899893F-4D46-8949-BF75-3A9C47D3DB3A}"/>
              </a:ext>
            </a:extLst>
          </p:cNvPr>
          <p:cNvGrpSpPr/>
          <p:nvPr/>
        </p:nvGrpSpPr>
        <p:grpSpPr>
          <a:xfrm>
            <a:off x="2534043" y="3377993"/>
            <a:ext cx="13219914" cy="4610456"/>
            <a:chOff x="3133498" y="3181085"/>
            <a:chExt cx="13219914" cy="4610456"/>
          </a:xfrm>
        </p:grpSpPr>
        <p:pic>
          <p:nvPicPr>
            <p:cNvPr id="7" name="Picture 6">
              <a:extLst>
                <a:ext uri="{FF2B5EF4-FFF2-40B4-BE49-F238E27FC236}">
                  <a16:creationId xmlns:a16="http://schemas.microsoft.com/office/drawing/2014/main" id="{93B7ACBB-5B7B-152C-34FA-60CFDFED2ED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3133498" y="3181085"/>
              <a:ext cx="5823735" cy="46104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1EC5B200-5769-197B-386A-A3660268E9D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98" b="1598"/>
            <a:stretch/>
          </p:blipFill>
          <p:spPr>
            <a:xfrm>
              <a:off x="9421851" y="3243551"/>
              <a:ext cx="6931561" cy="4473331"/>
            </a:xfrm>
            <a:prstGeom prst="rect">
              <a:avLst/>
            </a:prstGeom>
            <a:ln w="76200">
              <a:solidFill>
                <a:schemeClr val="tx1"/>
              </a:solidFill>
            </a:ln>
            <a:effectLst>
              <a:outerShdw blurRad="50800" dist="38100" dir="2700000" algn="tl" rotWithShape="0">
                <a:prstClr val="black">
                  <a:alpha val="40000"/>
                </a:prstClr>
              </a:outerShdw>
            </a:effectLst>
          </p:spPr>
        </p:pic>
      </p:grpSp>
      <p:sp>
        <p:nvSpPr>
          <p:cNvPr id="17" name="TextBox 5">
            <a:extLst>
              <a:ext uri="{FF2B5EF4-FFF2-40B4-BE49-F238E27FC236}">
                <a16:creationId xmlns:a16="http://schemas.microsoft.com/office/drawing/2014/main" id="{E2A05E35-5493-2A86-FB6C-55CF5E0FA313}"/>
              </a:ext>
            </a:extLst>
          </p:cNvPr>
          <p:cNvSpPr txBox="1"/>
          <p:nvPr/>
        </p:nvSpPr>
        <p:spPr>
          <a:xfrm>
            <a:off x="8822396" y="2387714"/>
            <a:ext cx="6931560" cy="738664"/>
          </a:xfrm>
          <a:prstGeom prst="rect">
            <a:avLst/>
          </a:prstGeom>
        </p:spPr>
        <p:txBody>
          <a:bodyPr wrap="square" lIns="0" tIns="0" rIns="0" bIns="0" rtlCol="0" anchor="t">
            <a:spAutoFit/>
          </a:bodyPr>
          <a:lstStyle/>
          <a:p>
            <a:pPr algn="ctr"/>
            <a:r>
              <a:rPr lang="en-US" sz="4800" b="1" u="sng" dirty="0">
                <a:solidFill>
                  <a:srgbClr val="111111"/>
                </a:solidFill>
                <a:latin typeface="+mj-lt"/>
              </a:rPr>
              <a:t>Science</a:t>
            </a:r>
            <a:endParaRPr lang="en-US" sz="4800" b="1" i="0" u="sng" dirty="0">
              <a:solidFill>
                <a:srgbClr val="111111"/>
              </a:solidFill>
              <a:effectLst/>
              <a:latin typeface="+mj-lt"/>
            </a:endParaRPr>
          </a:p>
        </p:txBody>
      </p:sp>
      <p:sp>
        <p:nvSpPr>
          <p:cNvPr id="18" name="TextBox 5">
            <a:extLst>
              <a:ext uri="{FF2B5EF4-FFF2-40B4-BE49-F238E27FC236}">
                <a16:creationId xmlns:a16="http://schemas.microsoft.com/office/drawing/2014/main" id="{95F8E3D1-BA07-63E3-A35F-F3B52FE9726F}"/>
              </a:ext>
            </a:extLst>
          </p:cNvPr>
          <p:cNvSpPr txBox="1"/>
          <p:nvPr/>
        </p:nvSpPr>
        <p:spPr>
          <a:xfrm>
            <a:off x="5910529" y="2387714"/>
            <a:ext cx="5823734" cy="738664"/>
          </a:xfrm>
          <a:prstGeom prst="rect">
            <a:avLst/>
          </a:prstGeom>
        </p:spPr>
        <p:txBody>
          <a:bodyPr wrap="square" lIns="0" tIns="0" rIns="0" bIns="0" rtlCol="0" anchor="t">
            <a:spAutoFit/>
          </a:bodyPr>
          <a:lstStyle/>
          <a:p>
            <a:pPr algn="ctr"/>
            <a:r>
              <a:rPr lang="en-US" sz="4800" i="1" dirty="0">
                <a:solidFill>
                  <a:srgbClr val="111111"/>
                </a:solidFill>
                <a:effectLst/>
                <a:latin typeface="+mj-lt"/>
              </a:rPr>
              <a:t>and</a:t>
            </a:r>
          </a:p>
        </p:txBody>
      </p:sp>
      <p:sp>
        <p:nvSpPr>
          <p:cNvPr id="2" name="TextBox 1">
            <a:extLst>
              <a:ext uri="{FF2B5EF4-FFF2-40B4-BE49-F238E27FC236}">
                <a16:creationId xmlns:a16="http://schemas.microsoft.com/office/drawing/2014/main" id="{6E61C1D7-287F-E3B4-EE89-D06CB53D8675}"/>
              </a:ext>
            </a:extLst>
          </p:cNvPr>
          <p:cNvSpPr txBox="1"/>
          <p:nvPr/>
        </p:nvSpPr>
        <p:spPr>
          <a:xfrm>
            <a:off x="2534042" y="8188032"/>
            <a:ext cx="5823735" cy="230832"/>
          </a:xfrm>
          <a:prstGeom prst="rect">
            <a:avLst/>
          </a:prstGeom>
          <a:noFill/>
        </p:spPr>
        <p:txBody>
          <a:bodyPr wrap="square" rtlCol="0">
            <a:spAutoFit/>
          </a:bodyPr>
          <a:lstStyle/>
          <a:p>
            <a:r>
              <a:rPr lang="en-US" sz="900">
                <a:hlinkClick r:id="rId3" tooltip="https://en.wikipedia.org/wiki/The_Starry_Night"/>
              </a:rPr>
              <a:t>This Photo</a:t>
            </a:r>
            <a:r>
              <a:rPr lang="en-US" sz="900"/>
              <a:t> by Unknown Author is licensed under </a:t>
            </a:r>
            <a:r>
              <a:rPr lang="en-US" sz="900">
                <a:hlinkClick r:id="rId6" tooltip="https://creativecommons.org/licenses/by-sa/3.0/"/>
              </a:rPr>
              <a:t>CC BY-SA</a:t>
            </a:r>
            <a:endParaRPr lang="en-US" sz="900"/>
          </a:p>
        </p:txBody>
      </p:sp>
      <p:sp>
        <p:nvSpPr>
          <p:cNvPr id="6" name="TextBox 5">
            <a:extLst>
              <a:ext uri="{FF2B5EF4-FFF2-40B4-BE49-F238E27FC236}">
                <a16:creationId xmlns:a16="http://schemas.microsoft.com/office/drawing/2014/main" id="{23870486-30EB-B4C8-FF96-FEBE1E1AEDC4}"/>
              </a:ext>
            </a:extLst>
          </p:cNvPr>
          <p:cNvSpPr txBox="1"/>
          <p:nvPr/>
        </p:nvSpPr>
        <p:spPr>
          <a:xfrm>
            <a:off x="8822396" y="8079918"/>
            <a:ext cx="6931561" cy="230832"/>
          </a:xfrm>
          <a:prstGeom prst="rect">
            <a:avLst/>
          </a:prstGeom>
          <a:noFill/>
        </p:spPr>
        <p:txBody>
          <a:bodyPr wrap="square" rtlCol="0">
            <a:spAutoFit/>
          </a:bodyPr>
          <a:lstStyle/>
          <a:p>
            <a:r>
              <a:rPr lang="en-US" sz="900">
                <a:hlinkClick r:id="rId5" tooltip="https://ceipsanmiguel6p.blogspot.com/2020/04/materiales-unidad-7-naturales.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85076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CAF942C-5E86-7FED-9943-7572D74053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 Components of Costs</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sp>
        <p:nvSpPr>
          <p:cNvPr id="6" name="TextBox 5">
            <a:extLst>
              <a:ext uri="{FF2B5EF4-FFF2-40B4-BE49-F238E27FC236}">
                <a16:creationId xmlns:a16="http://schemas.microsoft.com/office/drawing/2014/main" id="{95570394-8D15-9E38-E514-FFA8A3275179}"/>
              </a:ext>
            </a:extLst>
          </p:cNvPr>
          <p:cNvSpPr txBox="1"/>
          <p:nvPr/>
        </p:nvSpPr>
        <p:spPr>
          <a:xfrm>
            <a:off x="8900920" y="4402474"/>
            <a:ext cx="8153400" cy="984244"/>
          </a:xfrm>
          <a:prstGeom prst="rect">
            <a:avLst/>
          </a:prstGeom>
        </p:spPr>
        <p:txBody>
          <a:bodyPr wrap="square" lIns="0" tIns="0" rIns="0" bIns="0" rtlCol="0" anchor="t">
            <a:spAutoFit/>
          </a:bodyPr>
          <a:lstStyle/>
          <a:p>
            <a:pPr lvl="1" algn="ctr">
              <a:lnSpc>
                <a:spcPct val="150000"/>
              </a:lnSpc>
            </a:pPr>
            <a:r>
              <a:rPr lang="en-US" sz="4800" b="1" dirty="0">
                <a:solidFill>
                  <a:srgbClr val="111111"/>
                </a:solidFill>
                <a:latin typeface="+mj-lt"/>
              </a:rPr>
              <a:t>Operating Costs=Fixed Costs</a:t>
            </a:r>
            <a:endParaRPr lang="en-US" sz="2800" b="0" i="0" dirty="0">
              <a:solidFill>
                <a:srgbClr val="111111"/>
              </a:solidFill>
              <a:effectLst/>
              <a:latin typeface="+mj-lt"/>
            </a:endParaRPr>
          </a:p>
        </p:txBody>
      </p:sp>
      <p:sp>
        <p:nvSpPr>
          <p:cNvPr id="7" name="TextBox 5">
            <a:extLst>
              <a:ext uri="{FF2B5EF4-FFF2-40B4-BE49-F238E27FC236}">
                <a16:creationId xmlns:a16="http://schemas.microsoft.com/office/drawing/2014/main" id="{2910CD4D-67E0-EA58-F93D-F8EE8D5D5818}"/>
              </a:ext>
            </a:extLst>
          </p:cNvPr>
          <p:cNvSpPr txBox="1"/>
          <p:nvPr/>
        </p:nvSpPr>
        <p:spPr>
          <a:xfrm>
            <a:off x="9015220" y="2403282"/>
            <a:ext cx="7924801" cy="984244"/>
          </a:xfrm>
          <a:prstGeom prst="rect">
            <a:avLst/>
          </a:prstGeom>
        </p:spPr>
        <p:txBody>
          <a:bodyPr wrap="square" lIns="0" tIns="0" rIns="0" bIns="0" rtlCol="0" anchor="t">
            <a:spAutoFit/>
          </a:bodyPr>
          <a:lstStyle/>
          <a:p>
            <a:pPr lvl="1" algn="ctr">
              <a:lnSpc>
                <a:spcPct val="150000"/>
              </a:lnSpc>
            </a:pPr>
            <a:r>
              <a:rPr lang="en-US" sz="4800" b="1" dirty="0">
                <a:solidFill>
                  <a:srgbClr val="111111"/>
                </a:solidFill>
                <a:latin typeface="+mj-lt"/>
              </a:rPr>
              <a:t>Direct Costs=Variable Costs</a:t>
            </a:r>
            <a:endParaRPr lang="en-US" sz="4800" dirty="0">
              <a:solidFill>
                <a:srgbClr val="111111"/>
              </a:solidFill>
              <a:latin typeface="+mj-lt"/>
            </a:endParaRPr>
          </a:p>
        </p:txBody>
      </p:sp>
      <p:sp>
        <p:nvSpPr>
          <p:cNvPr id="9" name="TextBox 8">
            <a:extLst>
              <a:ext uri="{FF2B5EF4-FFF2-40B4-BE49-F238E27FC236}">
                <a16:creationId xmlns:a16="http://schemas.microsoft.com/office/drawing/2014/main" id="{6B7D8689-613B-1195-06CD-A54997D5359A}"/>
              </a:ext>
            </a:extLst>
          </p:cNvPr>
          <p:cNvSpPr txBox="1"/>
          <p:nvPr/>
        </p:nvSpPr>
        <p:spPr>
          <a:xfrm>
            <a:off x="10386820" y="3468403"/>
            <a:ext cx="5181600" cy="523220"/>
          </a:xfrm>
          <a:prstGeom prst="rect">
            <a:avLst/>
          </a:prstGeom>
          <a:noFill/>
        </p:spPr>
        <p:txBody>
          <a:bodyPr wrap="square" rtlCol="0">
            <a:spAutoFit/>
          </a:bodyPr>
          <a:lstStyle/>
          <a:p>
            <a:pPr algn="ctr"/>
            <a:r>
              <a:rPr lang="en-US" sz="2800" dirty="0">
                <a:latin typeface="+mj-lt"/>
              </a:rPr>
              <a:t>Materials; Food; &amp; Direct Labor</a:t>
            </a:r>
          </a:p>
        </p:txBody>
      </p:sp>
      <p:sp>
        <p:nvSpPr>
          <p:cNvPr id="11" name="TextBox 10">
            <a:extLst>
              <a:ext uri="{FF2B5EF4-FFF2-40B4-BE49-F238E27FC236}">
                <a16:creationId xmlns:a16="http://schemas.microsoft.com/office/drawing/2014/main" id="{48D40F81-CE55-C7AF-774B-7A4C6683CB37}"/>
              </a:ext>
            </a:extLst>
          </p:cNvPr>
          <p:cNvSpPr txBox="1"/>
          <p:nvPr/>
        </p:nvSpPr>
        <p:spPr>
          <a:xfrm>
            <a:off x="8862939" y="5632797"/>
            <a:ext cx="9006078" cy="1815882"/>
          </a:xfrm>
          <a:prstGeom prst="rect">
            <a:avLst/>
          </a:prstGeom>
          <a:noFill/>
        </p:spPr>
        <p:txBody>
          <a:bodyPr wrap="square" rtlCol="0">
            <a:spAutoFit/>
          </a:bodyPr>
          <a:lstStyle/>
          <a:p>
            <a:pPr algn="ctr"/>
            <a:r>
              <a:rPr lang="en-US" sz="2800" dirty="0"/>
              <a:t>Indirect Labor; Insurance; Licensing; Marketing; Professional Services; Software; Office &amp; Operating; Car/Delivery/Travel; Rent &amp; Utilities; Debt Service; Other &amp; Miscellaneous; </a:t>
            </a:r>
            <a:r>
              <a:rPr lang="en-US" sz="2800" b="1" i="1" u="sng" dirty="0"/>
              <a:t>and</a:t>
            </a:r>
            <a:r>
              <a:rPr lang="en-US" sz="2800" i="1" dirty="0"/>
              <a:t> Net Profit</a:t>
            </a:r>
            <a:endParaRPr lang="en-US" sz="2800" dirty="0"/>
          </a:p>
        </p:txBody>
      </p:sp>
      <p:sp>
        <p:nvSpPr>
          <p:cNvPr id="14" name="TextBox 13">
            <a:extLst>
              <a:ext uri="{FF2B5EF4-FFF2-40B4-BE49-F238E27FC236}">
                <a16:creationId xmlns:a16="http://schemas.microsoft.com/office/drawing/2014/main" id="{DFD8598C-1865-BA7F-617B-F4E1E12A5AA1}"/>
              </a:ext>
            </a:extLst>
          </p:cNvPr>
          <p:cNvSpPr txBox="1"/>
          <p:nvPr/>
        </p:nvSpPr>
        <p:spPr>
          <a:xfrm>
            <a:off x="266700" y="8629483"/>
            <a:ext cx="17754600" cy="646331"/>
          </a:xfrm>
          <a:prstGeom prst="rect">
            <a:avLst/>
          </a:prstGeom>
          <a:noFill/>
        </p:spPr>
        <p:txBody>
          <a:bodyPr wrap="square" rtlCol="0">
            <a:spAutoFit/>
          </a:bodyPr>
          <a:lstStyle/>
          <a:p>
            <a:pPr algn="ctr"/>
            <a:r>
              <a:rPr lang="en-US" sz="3600" dirty="0"/>
              <a:t>To cover 100% of costs, we must know what the costs are and how much they are!</a:t>
            </a:r>
          </a:p>
        </p:txBody>
      </p:sp>
      <p:pic>
        <p:nvPicPr>
          <p:cNvPr id="16" name="Picture 15" descr="A chalkboard with writing on it&#10;&#10;Description automatically generated with medium confidence">
            <a:extLst>
              <a:ext uri="{FF2B5EF4-FFF2-40B4-BE49-F238E27FC236}">
                <a16:creationId xmlns:a16="http://schemas.microsoft.com/office/drawing/2014/main" id="{BCCBD690-230A-7CAC-697B-71CA55082B0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416914">
            <a:off x="347702" y="2395839"/>
            <a:ext cx="8388934" cy="55905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0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479008"/>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 Components of Costs</a:t>
            </a:r>
          </a:p>
        </p:txBody>
      </p:sp>
      <p:sp>
        <p:nvSpPr>
          <p:cNvPr id="4" name="AutoShape 4"/>
          <p:cNvSpPr/>
          <p:nvPr/>
        </p:nvSpPr>
        <p:spPr>
          <a:xfrm>
            <a:off x="4922022" y="1850608"/>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grpSp>
        <p:nvGrpSpPr>
          <p:cNvPr id="22" name="Group 21">
            <a:extLst>
              <a:ext uri="{FF2B5EF4-FFF2-40B4-BE49-F238E27FC236}">
                <a16:creationId xmlns:a16="http://schemas.microsoft.com/office/drawing/2014/main" id="{218D78DC-A570-6601-B9C2-5B957AB3A179}"/>
              </a:ext>
            </a:extLst>
          </p:cNvPr>
          <p:cNvGrpSpPr/>
          <p:nvPr/>
        </p:nvGrpSpPr>
        <p:grpSpPr>
          <a:xfrm>
            <a:off x="604094" y="2351386"/>
            <a:ext cx="4806106" cy="7437669"/>
            <a:chOff x="7199412" y="2374136"/>
            <a:chExt cx="4806106" cy="7437669"/>
          </a:xfrm>
        </p:grpSpPr>
        <p:pic>
          <p:nvPicPr>
            <p:cNvPr id="8" name="Picture 7">
              <a:extLst>
                <a:ext uri="{FF2B5EF4-FFF2-40B4-BE49-F238E27FC236}">
                  <a16:creationId xmlns:a16="http://schemas.microsoft.com/office/drawing/2014/main" id="{3B75C7A1-FA05-8B0D-E89A-E655A62829F3}"/>
                </a:ext>
              </a:extLst>
            </p:cNvPr>
            <p:cNvPicPr>
              <a:picLocks noChangeAspect="1"/>
            </p:cNvPicPr>
            <p:nvPr/>
          </p:nvPicPr>
          <p:blipFill rotWithShape="1">
            <a:blip r:embed="rId3"/>
            <a:srcRect l="46250" t="17818" r="38333" b="6665"/>
            <a:stretch/>
          </p:blipFill>
          <p:spPr>
            <a:xfrm>
              <a:off x="7214443" y="3719065"/>
              <a:ext cx="4791075" cy="609274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939742A-F3F8-B13D-1D58-29A015B893A1}"/>
                </a:ext>
              </a:extLst>
            </p:cNvPr>
            <p:cNvSpPr txBox="1"/>
            <p:nvPr/>
          </p:nvSpPr>
          <p:spPr>
            <a:xfrm>
              <a:off x="7199412" y="3081110"/>
              <a:ext cx="4791075" cy="369332"/>
            </a:xfrm>
            <a:prstGeom prst="rect">
              <a:avLst/>
            </a:prstGeom>
            <a:noFill/>
          </p:spPr>
          <p:txBody>
            <a:bodyPr wrap="square" rtlCol="0">
              <a:spAutoFit/>
            </a:bodyPr>
            <a:lstStyle/>
            <a:p>
              <a:pPr algn="ctr"/>
              <a:r>
                <a:rPr lang="en-US" dirty="0"/>
                <a:t>50+ types of costs</a:t>
              </a:r>
            </a:p>
          </p:txBody>
        </p:sp>
        <p:pic>
          <p:nvPicPr>
            <p:cNvPr id="14" name="Picture 13" descr="A close up of a logo&#10;&#10;Description automatically generated with low confidence">
              <a:extLst>
                <a:ext uri="{FF2B5EF4-FFF2-40B4-BE49-F238E27FC236}">
                  <a16:creationId xmlns:a16="http://schemas.microsoft.com/office/drawing/2014/main" id="{2AE5F4F3-2ADB-807E-B203-D0D6DD6E2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412" y="2374136"/>
              <a:ext cx="4791075" cy="455152"/>
            </a:xfrm>
            <a:prstGeom prst="rect">
              <a:avLst/>
            </a:prstGeom>
            <a:ln>
              <a:noFill/>
            </a:ln>
            <a:effectLst/>
          </p:spPr>
        </p:pic>
      </p:grpSp>
      <p:grpSp>
        <p:nvGrpSpPr>
          <p:cNvPr id="23" name="Group 22">
            <a:extLst>
              <a:ext uri="{FF2B5EF4-FFF2-40B4-BE49-F238E27FC236}">
                <a16:creationId xmlns:a16="http://schemas.microsoft.com/office/drawing/2014/main" id="{39DB568D-1676-EB6D-36EE-C2B7149E5161}"/>
              </a:ext>
            </a:extLst>
          </p:cNvPr>
          <p:cNvGrpSpPr/>
          <p:nvPr/>
        </p:nvGrpSpPr>
        <p:grpSpPr>
          <a:xfrm>
            <a:off x="6199154" y="2301981"/>
            <a:ext cx="5943600" cy="5371460"/>
            <a:chOff x="353915" y="2123809"/>
            <a:chExt cx="5943600" cy="5371460"/>
          </a:xfrm>
        </p:grpSpPr>
        <p:pic>
          <p:nvPicPr>
            <p:cNvPr id="5" name="Picture 4" descr="A picture containing text, screenshot, computer, indoor&#10;&#10;Description automatically generated">
              <a:extLst>
                <a:ext uri="{FF2B5EF4-FFF2-40B4-BE49-F238E27FC236}">
                  <a16:creationId xmlns:a16="http://schemas.microsoft.com/office/drawing/2014/main" id="{2470B74C-9A7A-C8B2-AB05-76668B29ADBC}"/>
                </a:ext>
              </a:extLst>
            </p:cNvPr>
            <p:cNvPicPr>
              <a:picLocks noChangeAspect="1"/>
            </p:cNvPicPr>
            <p:nvPr/>
          </p:nvPicPr>
          <p:blipFill rotWithShape="1">
            <a:blip r:embed="rId5"/>
            <a:srcRect l="5633" t="15428" r="66900" b="26251"/>
            <a:stretch/>
          </p:blipFill>
          <p:spPr bwMode="auto">
            <a:xfrm>
              <a:off x="353915" y="4218668"/>
              <a:ext cx="5943600" cy="3276601"/>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878A646-38F3-C9A2-9E96-38D095840A39}"/>
                </a:ext>
              </a:extLst>
            </p:cNvPr>
            <p:cNvSpPr txBox="1"/>
            <p:nvPr/>
          </p:nvSpPr>
          <p:spPr>
            <a:xfrm>
              <a:off x="353915" y="3101932"/>
              <a:ext cx="5943600" cy="1200329"/>
            </a:xfrm>
            <a:prstGeom prst="rect">
              <a:avLst/>
            </a:prstGeom>
            <a:noFill/>
          </p:spPr>
          <p:txBody>
            <a:bodyPr wrap="square" rtlCol="0">
              <a:spAutoFit/>
            </a:bodyPr>
            <a:lstStyle/>
            <a:p>
              <a:pPr algn="ctr"/>
              <a:r>
                <a:rPr lang="en-US" dirty="0"/>
                <a:t>Timing considerations determine rate setting</a:t>
              </a:r>
            </a:p>
            <a:p>
              <a:pPr algn="ctr"/>
              <a:r>
                <a:rPr lang="en-US" dirty="0"/>
                <a:t>Cost: Historic Analysis</a:t>
              </a:r>
            </a:p>
            <a:p>
              <a:pPr algn="ctr"/>
              <a:r>
                <a:rPr lang="en-US" dirty="0"/>
                <a:t>True Cost: Budget Projection</a:t>
              </a:r>
            </a:p>
            <a:p>
              <a:pPr marL="285750" indent="-285750">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B0D7E252-1385-2CDF-E5EB-7CC6C53DD13B}"/>
                </a:ext>
              </a:extLst>
            </p:cNvPr>
            <p:cNvPicPr>
              <a:picLocks noChangeAspect="1"/>
            </p:cNvPicPr>
            <p:nvPr/>
          </p:nvPicPr>
          <p:blipFill>
            <a:blip r:embed="rId6">
              <a:extLst>
                <a:ext uri="{28A0092B-C50C-407E-A947-70E740481C1C}">
                  <a14:useLocalDpi xmlns:a14="http://schemas.microsoft.com/office/drawing/2010/main" val="0"/>
                </a:ext>
              </a:extLst>
            </a:blip>
            <a:srcRect t="28403" b="28403"/>
            <a:stretch/>
          </p:blipFill>
          <p:spPr>
            <a:xfrm>
              <a:off x="1981200" y="2123809"/>
              <a:ext cx="2638425" cy="922359"/>
            </a:xfrm>
            <a:prstGeom prst="rect">
              <a:avLst/>
            </a:prstGeom>
            <a:ln>
              <a:noFill/>
            </a:ln>
            <a:effectLst/>
          </p:spPr>
        </p:pic>
      </p:grpSp>
      <p:grpSp>
        <p:nvGrpSpPr>
          <p:cNvPr id="24" name="Group 23">
            <a:extLst>
              <a:ext uri="{FF2B5EF4-FFF2-40B4-BE49-F238E27FC236}">
                <a16:creationId xmlns:a16="http://schemas.microsoft.com/office/drawing/2014/main" id="{68A92B7C-71B5-82B7-A5C8-64A0B02D6ADC}"/>
              </a:ext>
            </a:extLst>
          </p:cNvPr>
          <p:cNvGrpSpPr/>
          <p:nvPr/>
        </p:nvGrpSpPr>
        <p:grpSpPr>
          <a:xfrm>
            <a:off x="12877800" y="2183746"/>
            <a:ext cx="4861910" cy="7642272"/>
            <a:chOff x="13072175" y="2183746"/>
            <a:chExt cx="4861910" cy="7642272"/>
          </a:xfrm>
        </p:grpSpPr>
        <p:pic>
          <p:nvPicPr>
            <p:cNvPr id="18" name="Picture 17">
              <a:extLst>
                <a:ext uri="{FF2B5EF4-FFF2-40B4-BE49-F238E27FC236}">
                  <a16:creationId xmlns:a16="http://schemas.microsoft.com/office/drawing/2014/main" id="{F8CA8133-9277-113E-B9F9-51DB5147B56F}"/>
                </a:ext>
              </a:extLst>
            </p:cNvPr>
            <p:cNvPicPr>
              <a:picLocks noChangeAspect="1"/>
            </p:cNvPicPr>
            <p:nvPr/>
          </p:nvPicPr>
          <p:blipFill rotWithShape="1">
            <a:blip r:embed="rId7"/>
            <a:srcRect l="46076" t="17901" r="38333" b="6666"/>
            <a:stretch/>
          </p:blipFill>
          <p:spPr>
            <a:xfrm>
              <a:off x="13072175" y="3719065"/>
              <a:ext cx="4861910" cy="6106953"/>
            </a:xfrm>
            <a:prstGeom prst="rect">
              <a:avLst/>
            </a:prstGeom>
            <a:ln>
              <a:solidFill>
                <a:schemeClr val="tx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7B1A9B75-B846-B042-3CB4-A74FDF9CC816}"/>
                </a:ext>
              </a:extLst>
            </p:cNvPr>
            <p:cNvSpPr txBox="1"/>
            <p:nvPr/>
          </p:nvSpPr>
          <p:spPr>
            <a:xfrm>
              <a:off x="13106616" y="3087148"/>
              <a:ext cx="4791075" cy="369332"/>
            </a:xfrm>
            <a:prstGeom prst="rect">
              <a:avLst/>
            </a:prstGeom>
            <a:noFill/>
          </p:spPr>
          <p:txBody>
            <a:bodyPr wrap="square" rtlCol="0">
              <a:spAutoFit/>
            </a:bodyPr>
            <a:lstStyle/>
            <a:p>
              <a:pPr algn="ctr"/>
              <a:r>
                <a:rPr lang="en-US" dirty="0"/>
                <a:t>Knowing your company’s “Cost Structure”</a:t>
              </a:r>
            </a:p>
          </p:txBody>
        </p:sp>
        <p:pic>
          <p:nvPicPr>
            <p:cNvPr id="21" name="Picture 20" descr="A picture containing text, sign&#10;&#10;Description automatically generated">
              <a:extLst>
                <a:ext uri="{FF2B5EF4-FFF2-40B4-BE49-F238E27FC236}">
                  <a16:creationId xmlns:a16="http://schemas.microsoft.com/office/drawing/2014/main" id="{C5F2B50C-43B9-8B49-00F5-8D79D3A0E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31542" y="2183746"/>
              <a:ext cx="2543175" cy="835931"/>
            </a:xfrm>
            <a:prstGeom prst="rect">
              <a:avLst/>
            </a:prstGeom>
          </p:spPr>
        </p:pic>
      </p:grpSp>
    </p:spTree>
    <p:extLst>
      <p:ext uri="{BB962C8B-B14F-4D97-AF65-F5344CB8AC3E}">
        <p14:creationId xmlns:p14="http://schemas.microsoft.com/office/powerpoint/2010/main" val="104973069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479008"/>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 Implications of Cost Structure</a:t>
            </a:r>
          </a:p>
        </p:txBody>
      </p:sp>
      <p:sp>
        <p:nvSpPr>
          <p:cNvPr id="4" name="AutoShape 4"/>
          <p:cNvSpPr/>
          <p:nvPr/>
        </p:nvSpPr>
        <p:spPr>
          <a:xfrm>
            <a:off x="4922022" y="1850608"/>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grpSp>
        <p:nvGrpSpPr>
          <p:cNvPr id="24" name="Group 23">
            <a:extLst>
              <a:ext uri="{FF2B5EF4-FFF2-40B4-BE49-F238E27FC236}">
                <a16:creationId xmlns:a16="http://schemas.microsoft.com/office/drawing/2014/main" id="{68A92B7C-71B5-82B7-A5C8-64A0B02D6ADC}"/>
              </a:ext>
            </a:extLst>
          </p:cNvPr>
          <p:cNvGrpSpPr/>
          <p:nvPr/>
        </p:nvGrpSpPr>
        <p:grpSpPr>
          <a:xfrm>
            <a:off x="204787" y="2709109"/>
            <a:ext cx="4791075" cy="6399157"/>
            <a:chOff x="13106616" y="2183746"/>
            <a:chExt cx="4791075" cy="6399157"/>
          </a:xfrm>
        </p:grpSpPr>
        <p:pic>
          <p:nvPicPr>
            <p:cNvPr id="18" name="Picture 17">
              <a:extLst>
                <a:ext uri="{FF2B5EF4-FFF2-40B4-BE49-F238E27FC236}">
                  <a16:creationId xmlns:a16="http://schemas.microsoft.com/office/drawing/2014/main" id="{F8CA8133-9277-113E-B9F9-51DB5147B56F}"/>
                </a:ext>
              </a:extLst>
            </p:cNvPr>
            <p:cNvPicPr>
              <a:picLocks noChangeAspect="1"/>
            </p:cNvPicPr>
            <p:nvPr/>
          </p:nvPicPr>
          <p:blipFill rotWithShape="1">
            <a:blip r:embed="rId3"/>
            <a:srcRect l="46076" t="17901" r="38333" b="6666"/>
            <a:stretch/>
          </p:blipFill>
          <p:spPr>
            <a:xfrm>
              <a:off x="13488369" y="3523951"/>
              <a:ext cx="4027568" cy="5058952"/>
            </a:xfrm>
            <a:prstGeom prst="rect">
              <a:avLst/>
            </a:prstGeom>
            <a:ln>
              <a:solidFill>
                <a:schemeClr val="tx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7B1A9B75-B846-B042-3CB4-A74FDF9CC816}"/>
                </a:ext>
              </a:extLst>
            </p:cNvPr>
            <p:cNvSpPr txBox="1"/>
            <p:nvPr/>
          </p:nvSpPr>
          <p:spPr>
            <a:xfrm>
              <a:off x="13106616" y="3087148"/>
              <a:ext cx="4791075" cy="369332"/>
            </a:xfrm>
            <a:prstGeom prst="rect">
              <a:avLst/>
            </a:prstGeom>
            <a:noFill/>
          </p:spPr>
          <p:txBody>
            <a:bodyPr wrap="square" rtlCol="0">
              <a:spAutoFit/>
            </a:bodyPr>
            <a:lstStyle/>
            <a:p>
              <a:pPr algn="ctr"/>
              <a:r>
                <a:rPr lang="en-US" dirty="0"/>
                <a:t>Knowing your company’s “Cost Structure”</a:t>
              </a:r>
            </a:p>
          </p:txBody>
        </p:sp>
        <p:pic>
          <p:nvPicPr>
            <p:cNvPr id="21" name="Picture 20" descr="A picture containing text, sign&#10;&#10;Description automatically generated">
              <a:extLst>
                <a:ext uri="{FF2B5EF4-FFF2-40B4-BE49-F238E27FC236}">
                  <a16:creationId xmlns:a16="http://schemas.microsoft.com/office/drawing/2014/main" id="{C5F2B50C-43B9-8B49-00F5-8D79D3A0E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1542" y="2183746"/>
              <a:ext cx="2543175" cy="835931"/>
            </a:xfrm>
            <a:prstGeom prst="rect">
              <a:avLst/>
            </a:prstGeom>
          </p:spPr>
        </p:pic>
      </p:grpSp>
      <p:sp>
        <p:nvSpPr>
          <p:cNvPr id="2" name="TextBox 1">
            <a:extLst>
              <a:ext uri="{FF2B5EF4-FFF2-40B4-BE49-F238E27FC236}">
                <a16:creationId xmlns:a16="http://schemas.microsoft.com/office/drawing/2014/main" id="{8470255F-3D01-C6C8-E6A3-90B64666F037}"/>
              </a:ext>
            </a:extLst>
          </p:cNvPr>
          <p:cNvSpPr txBox="1"/>
          <p:nvPr/>
        </p:nvSpPr>
        <p:spPr>
          <a:xfrm>
            <a:off x="5257800" y="2145179"/>
            <a:ext cx="5638800" cy="7602081"/>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2800" b="1" u="sng" dirty="0"/>
              <a:t>Company A: XYZ Learning Center</a:t>
            </a:r>
          </a:p>
          <a:p>
            <a:pPr algn="ctr"/>
            <a:r>
              <a:rPr lang="en-US" sz="2000" dirty="0"/>
              <a:t>Address: 123 Echo Lane</a:t>
            </a:r>
          </a:p>
          <a:p>
            <a:pPr algn="ctr"/>
            <a:r>
              <a:rPr lang="en-US" sz="2000" dirty="0"/>
              <a:t>Nowhere, America, 98765</a:t>
            </a:r>
          </a:p>
          <a:p>
            <a:endParaRPr lang="en-US" sz="2000" dirty="0"/>
          </a:p>
          <a:p>
            <a:r>
              <a:rPr lang="en-US" sz="2000" u="sng" dirty="0"/>
              <a:t>Provider Type</a:t>
            </a:r>
            <a:r>
              <a:rPr lang="en-US" sz="2000" dirty="0"/>
              <a:t>: 		Center</a:t>
            </a:r>
          </a:p>
          <a:p>
            <a:r>
              <a:rPr lang="en-US" sz="2000" u="sng" dirty="0"/>
              <a:t>License</a:t>
            </a:r>
            <a:r>
              <a:rPr lang="en-US" sz="2000" dirty="0"/>
              <a:t>: 			50</a:t>
            </a:r>
          </a:p>
          <a:p>
            <a:r>
              <a:rPr lang="en-US" sz="2000" u="sng" dirty="0"/>
              <a:t>Employees</a:t>
            </a:r>
            <a:r>
              <a:rPr lang="en-US" sz="2000" dirty="0"/>
              <a:t>: 		7</a:t>
            </a:r>
          </a:p>
          <a:p>
            <a:r>
              <a:rPr lang="en-US" sz="2000" u="sng" dirty="0"/>
              <a:t>Ages Served</a:t>
            </a:r>
            <a:r>
              <a:rPr lang="en-US" sz="2000" dirty="0"/>
              <a:t>: 		Pre-K</a:t>
            </a:r>
          </a:p>
          <a:p>
            <a:r>
              <a:rPr lang="en-US" sz="2000" u="sng" dirty="0"/>
              <a:t>Price/Day</a:t>
            </a:r>
            <a:r>
              <a:rPr lang="en-US" sz="2000" dirty="0"/>
              <a:t>: 		$44</a:t>
            </a:r>
          </a:p>
          <a:p>
            <a:r>
              <a:rPr lang="en-US" sz="2000" u="sng" dirty="0"/>
              <a:t>Additional Revenue</a:t>
            </a:r>
            <a:r>
              <a:rPr lang="en-US" sz="2000" dirty="0"/>
              <a:t>: 	None</a:t>
            </a:r>
          </a:p>
          <a:p>
            <a:endParaRPr lang="en-US" sz="2000" dirty="0"/>
          </a:p>
          <a:p>
            <a:endParaRPr lang="en-US" sz="2000" dirty="0"/>
          </a:p>
          <a:p>
            <a:r>
              <a:rPr lang="en-US" sz="2000" u="sng" dirty="0"/>
              <a:t>STARS</a:t>
            </a:r>
            <a:r>
              <a:rPr lang="en-US" sz="2000" dirty="0"/>
              <a:t>:			Level 2</a:t>
            </a:r>
          </a:p>
          <a:p>
            <a:r>
              <a:rPr lang="en-US" sz="2000" u="sng" dirty="0"/>
              <a:t>CACFP</a:t>
            </a:r>
            <a:r>
              <a:rPr lang="en-US" sz="2000" dirty="0"/>
              <a:t>: 			No, because OMG the 			paperwork.</a:t>
            </a:r>
          </a:p>
          <a:p>
            <a:r>
              <a:rPr lang="en-US" sz="2000" u="sng" dirty="0"/>
              <a:t>Best</a:t>
            </a:r>
            <a:r>
              <a:rPr lang="en-US" sz="2000" dirty="0"/>
              <a:t> </a:t>
            </a:r>
            <a:r>
              <a:rPr lang="en-US" sz="2000" u="sng" dirty="0"/>
              <a:t>Beginnings</a:t>
            </a:r>
            <a:r>
              <a:rPr lang="en-US" sz="2000" dirty="0"/>
              <a:t>: 		No, because OMG the 			paperwork</a:t>
            </a:r>
          </a:p>
          <a:p>
            <a:r>
              <a:rPr lang="en-US" sz="2000" u="sng" dirty="0"/>
              <a:t>Avg Employee Wage/HR</a:t>
            </a:r>
            <a:r>
              <a:rPr lang="en-US" sz="2000" dirty="0"/>
              <a:t>: 	$15</a:t>
            </a:r>
          </a:p>
          <a:p>
            <a:r>
              <a:rPr lang="en-US" sz="2000" u="sng" dirty="0"/>
              <a:t>Benefits</a:t>
            </a:r>
            <a:r>
              <a:rPr lang="en-US" sz="2000" dirty="0"/>
              <a:t>: 		None</a:t>
            </a:r>
          </a:p>
          <a:p>
            <a:r>
              <a:rPr lang="en-US" sz="2000" u="sng" dirty="0"/>
              <a:t>Payroll Burden</a:t>
            </a:r>
            <a:r>
              <a:rPr lang="en-US" sz="2000" dirty="0"/>
              <a:t>: 		10%</a:t>
            </a:r>
          </a:p>
          <a:p>
            <a:r>
              <a:rPr lang="en-US" sz="2000" u="sng" dirty="0"/>
              <a:t>Facility</a:t>
            </a:r>
            <a:r>
              <a:rPr lang="en-US" sz="2000" dirty="0"/>
              <a:t>: 			Leased</a:t>
            </a:r>
          </a:p>
          <a:p>
            <a:r>
              <a:rPr lang="en-US" sz="2000" u="sng" dirty="0"/>
              <a:t>Utilities</a:t>
            </a:r>
            <a:r>
              <a:rPr lang="en-US" sz="2000" dirty="0"/>
              <a:t>: 		Included in rent payment</a:t>
            </a:r>
          </a:p>
          <a:p>
            <a:r>
              <a:rPr lang="en-US" sz="2000" u="sng" dirty="0"/>
              <a:t>Debt</a:t>
            </a:r>
            <a:r>
              <a:rPr lang="en-US" sz="2000" dirty="0"/>
              <a:t>: 			$50,000 in Line of Credit; 			$600/month </a:t>
            </a:r>
            <a:r>
              <a:rPr lang="en-US" sz="2000" dirty="0" err="1"/>
              <a:t>pmt</a:t>
            </a:r>
            <a:endParaRPr lang="en-US" sz="2000" dirty="0"/>
          </a:p>
        </p:txBody>
      </p:sp>
      <p:sp>
        <p:nvSpPr>
          <p:cNvPr id="6" name="TextBox 5">
            <a:extLst>
              <a:ext uri="{FF2B5EF4-FFF2-40B4-BE49-F238E27FC236}">
                <a16:creationId xmlns:a16="http://schemas.microsoft.com/office/drawing/2014/main" id="{8B2580A3-C318-60B2-F2CC-B62DED8E73E7}"/>
              </a:ext>
            </a:extLst>
          </p:cNvPr>
          <p:cNvSpPr txBox="1"/>
          <p:nvPr/>
        </p:nvSpPr>
        <p:spPr>
          <a:xfrm>
            <a:off x="11208093" y="2145179"/>
            <a:ext cx="6317907" cy="7602081"/>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2800" b="1" u="sng" dirty="0"/>
              <a:t>Company B: </a:t>
            </a:r>
            <a:r>
              <a:rPr lang="en-US" sz="2800" b="1" u="sng" dirty="0" err="1"/>
              <a:t>Funtime</a:t>
            </a:r>
            <a:r>
              <a:rPr lang="en-US" sz="2800" b="1" u="sng" dirty="0"/>
              <a:t> </a:t>
            </a:r>
            <a:r>
              <a:rPr lang="en-US" sz="2800" b="1" u="sng" dirty="0" err="1"/>
              <a:t>Playtown</a:t>
            </a:r>
            <a:r>
              <a:rPr lang="en-US" sz="2800" b="1" u="sng" dirty="0"/>
              <a:t> Academy</a:t>
            </a:r>
          </a:p>
          <a:p>
            <a:pPr algn="ctr"/>
            <a:r>
              <a:rPr lang="en-US" sz="2000" dirty="0"/>
              <a:t>Address: 125 Echo Lane</a:t>
            </a:r>
          </a:p>
          <a:p>
            <a:pPr algn="ctr"/>
            <a:r>
              <a:rPr lang="en-US" sz="2000" dirty="0"/>
              <a:t>Nowhere, America, 98765</a:t>
            </a:r>
          </a:p>
          <a:p>
            <a:endParaRPr lang="en-US" sz="2000" dirty="0"/>
          </a:p>
          <a:p>
            <a:r>
              <a:rPr lang="en-US" sz="2000" u="sng" dirty="0"/>
              <a:t>Provider Type</a:t>
            </a:r>
            <a:r>
              <a:rPr lang="en-US" sz="2000" dirty="0"/>
              <a:t>: 		Center</a:t>
            </a:r>
          </a:p>
          <a:p>
            <a:r>
              <a:rPr lang="en-US" sz="2000" u="sng" dirty="0"/>
              <a:t>License</a:t>
            </a:r>
            <a:r>
              <a:rPr lang="en-US" sz="2000" dirty="0"/>
              <a:t>: 			50</a:t>
            </a:r>
          </a:p>
          <a:p>
            <a:r>
              <a:rPr lang="en-US" sz="2000" u="sng" dirty="0"/>
              <a:t>Employees</a:t>
            </a:r>
            <a:r>
              <a:rPr lang="en-US" sz="2000" dirty="0"/>
              <a:t>: 		7</a:t>
            </a:r>
          </a:p>
          <a:p>
            <a:r>
              <a:rPr lang="en-US" sz="2000" u="sng" dirty="0"/>
              <a:t>Ages Served</a:t>
            </a:r>
            <a:r>
              <a:rPr lang="en-US" sz="2000" dirty="0"/>
              <a:t>: 		Pre-K</a:t>
            </a:r>
          </a:p>
          <a:p>
            <a:r>
              <a:rPr lang="en-US" sz="2000" u="sng" dirty="0"/>
              <a:t>Price/Day</a:t>
            </a:r>
            <a:r>
              <a:rPr lang="en-US" sz="2000" dirty="0"/>
              <a:t>: 		$44</a:t>
            </a:r>
          </a:p>
          <a:p>
            <a:r>
              <a:rPr lang="en-US" sz="2000" u="sng" dirty="0"/>
              <a:t>Additional Revenue</a:t>
            </a:r>
            <a:r>
              <a:rPr lang="en-US" sz="2000" dirty="0"/>
              <a:t>: 	Book sales, Pictures, Popcorn 			every Friday, Babysitting &amp; 			Parenting classes</a:t>
            </a:r>
          </a:p>
          <a:p>
            <a:r>
              <a:rPr lang="en-US" sz="2000" u="sng" dirty="0"/>
              <a:t>STARS</a:t>
            </a:r>
            <a:r>
              <a:rPr lang="en-US" sz="2000" dirty="0"/>
              <a:t>: 			Level 4</a:t>
            </a:r>
          </a:p>
          <a:p>
            <a:r>
              <a:rPr lang="en-US" sz="2000" u="sng" dirty="0"/>
              <a:t>CACFP</a:t>
            </a:r>
            <a:r>
              <a:rPr lang="en-US" sz="2000" dirty="0"/>
              <a:t>: 			Yes</a:t>
            </a:r>
          </a:p>
          <a:p>
            <a:endParaRPr lang="en-US" sz="2000" dirty="0"/>
          </a:p>
          <a:p>
            <a:r>
              <a:rPr lang="en-US" sz="2000" u="sng" dirty="0"/>
              <a:t>Best Beginnings</a:t>
            </a:r>
            <a:r>
              <a:rPr lang="en-US" sz="2000" dirty="0"/>
              <a:t>: 		Yes</a:t>
            </a:r>
          </a:p>
          <a:p>
            <a:endParaRPr lang="en-US" sz="2000" dirty="0"/>
          </a:p>
          <a:p>
            <a:r>
              <a:rPr lang="en-US" sz="2000" u="sng" dirty="0"/>
              <a:t>Avg Employee Wage/HR</a:t>
            </a:r>
            <a:r>
              <a:rPr lang="en-US" sz="2000" dirty="0"/>
              <a:t>: 	$20</a:t>
            </a:r>
            <a:endParaRPr lang="en-US" sz="2800" dirty="0"/>
          </a:p>
          <a:p>
            <a:r>
              <a:rPr lang="en-US" sz="2000" u="sng" dirty="0"/>
              <a:t>Benefits</a:t>
            </a:r>
            <a:r>
              <a:rPr lang="en-US" sz="2000" dirty="0"/>
              <a:t>: 		Health Stipend, Simple IRA, PTO</a:t>
            </a:r>
          </a:p>
          <a:p>
            <a:r>
              <a:rPr lang="en-US" sz="2000" u="sng" dirty="0"/>
              <a:t>Payroll</a:t>
            </a:r>
            <a:r>
              <a:rPr lang="en-US" sz="2000" dirty="0"/>
              <a:t> </a:t>
            </a:r>
            <a:r>
              <a:rPr lang="en-US" sz="2000" u="sng" dirty="0"/>
              <a:t>Burden</a:t>
            </a:r>
            <a:r>
              <a:rPr lang="en-US" sz="2000" dirty="0"/>
              <a:t>: 		20%</a:t>
            </a:r>
          </a:p>
          <a:p>
            <a:r>
              <a:rPr lang="en-US" sz="2000" u="sng" dirty="0"/>
              <a:t>Facility</a:t>
            </a:r>
            <a:r>
              <a:rPr lang="en-US" sz="2000" dirty="0"/>
              <a:t>: 			Owned</a:t>
            </a:r>
          </a:p>
          <a:p>
            <a:r>
              <a:rPr lang="en-US" sz="2000" u="sng" dirty="0"/>
              <a:t>Utilities</a:t>
            </a:r>
            <a:r>
              <a:rPr lang="en-US" sz="2000" dirty="0"/>
              <a:t>: 		$1000/month</a:t>
            </a:r>
          </a:p>
          <a:p>
            <a:r>
              <a:rPr lang="en-US" sz="2000" u="sng" dirty="0"/>
              <a:t>Debt</a:t>
            </a:r>
            <a:r>
              <a:rPr lang="en-US" sz="2000" dirty="0"/>
              <a:t>: 			None</a:t>
            </a:r>
          </a:p>
          <a:p>
            <a:endParaRPr lang="en-US" sz="2000" dirty="0"/>
          </a:p>
        </p:txBody>
      </p:sp>
    </p:spTree>
    <p:extLst>
      <p:ext uri="{BB962C8B-B14F-4D97-AF65-F5344CB8AC3E}">
        <p14:creationId xmlns:p14="http://schemas.microsoft.com/office/powerpoint/2010/main" val="114098081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4" name="TextBox 4"/>
          <p:cNvSpPr txBox="1"/>
          <p:nvPr/>
        </p:nvSpPr>
        <p:spPr>
          <a:xfrm>
            <a:off x="1424947" y="4340379"/>
            <a:ext cx="7719053" cy="2647456"/>
          </a:xfrm>
          <a:prstGeom prst="rect">
            <a:avLst/>
          </a:prstGeom>
        </p:spPr>
        <p:txBody>
          <a:bodyPr lIns="0" tIns="0" rIns="0" bIns="0" rtlCol="0" anchor="t">
            <a:spAutoFit/>
          </a:bodyPr>
          <a:lstStyle/>
          <a:p>
            <a:pPr marL="568227" lvl="1" indent="-284114">
              <a:lnSpc>
                <a:spcPts val="4184"/>
              </a:lnSpc>
              <a:buFont typeface="Arial"/>
              <a:buChar char="•"/>
            </a:pPr>
            <a:r>
              <a:rPr lang="en-US" sz="2631" spc="-34" dirty="0">
                <a:solidFill>
                  <a:srgbClr val="000000"/>
                </a:solidFill>
                <a:latin typeface="+mj-lt"/>
              </a:rPr>
              <a:t>Series of seven, 30-minute webinars</a:t>
            </a:r>
          </a:p>
          <a:p>
            <a:pPr marL="568227" lvl="1" indent="-284114">
              <a:lnSpc>
                <a:spcPts val="4184"/>
              </a:lnSpc>
              <a:buFont typeface="Arial"/>
              <a:buChar char="•"/>
            </a:pPr>
            <a:r>
              <a:rPr lang="en-US" sz="2631" spc="-34" dirty="0">
                <a:solidFill>
                  <a:srgbClr val="000000"/>
                </a:solidFill>
                <a:latin typeface="+mj-lt"/>
              </a:rPr>
              <a:t>The 2nd and 4th Thursdays at 1:30pm</a:t>
            </a:r>
          </a:p>
          <a:p>
            <a:pPr marL="568227" lvl="1" indent="-284114">
              <a:lnSpc>
                <a:spcPts val="4184"/>
              </a:lnSpc>
              <a:buFont typeface="Arial"/>
              <a:buChar char="•"/>
            </a:pPr>
            <a:r>
              <a:rPr lang="en-US" sz="2631" spc="-34" dirty="0">
                <a:solidFill>
                  <a:srgbClr val="000000"/>
                </a:solidFill>
                <a:latin typeface="+mj-lt"/>
              </a:rPr>
              <a:t>Attendance of four equals 2 hours of ECP credits</a:t>
            </a:r>
          </a:p>
          <a:p>
            <a:pPr marL="568227" lvl="1" indent="-284114">
              <a:lnSpc>
                <a:spcPts val="4184"/>
              </a:lnSpc>
              <a:buFont typeface="Arial"/>
              <a:buChar char="•"/>
            </a:pPr>
            <a:r>
              <a:rPr lang="en-US" sz="2631" spc="-34" dirty="0">
                <a:solidFill>
                  <a:srgbClr val="000000"/>
                </a:solidFill>
                <a:latin typeface="+mj-lt"/>
              </a:rPr>
              <a:t>Define basic business concepts</a:t>
            </a:r>
          </a:p>
          <a:p>
            <a:pPr marL="568227" lvl="1" indent="-284114">
              <a:lnSpc>
                <a:spcPts val="4184"/>
              </a:lnSpc>
              <a:buFont typeface="Arial"/>
              <a:buChar char="•"/>
            </a:pPr>
            <a:r>
              <a:rPr lang="en-US" sz="2631" spc="-34" dirty="0">
                <a:solidFill>
                  <a:srgbClr val="000000"/>
                </a:solidFill>
                <a:latin typeface="+mj-lt"/>
              </a:rPr>
              <a:t>Feature Business Connect Partners</a:t>
            </a:r>
          </a:p>
        </p:txBody>
      </p:sp>
      <p:sp>
        <p:nvSpPr>
          <p:cNvPr id="8" name="AutoShape 8"/>
          <p:cNvSpPr/>
          <p:nvPr/>
        </p:nvSpPr>
        <p:spPr>
          <a:xfrm>
            <a:off x="4724400" y="2171700"/>
            <a:ext cx="8686800" cy="0"/>
          </a:xfrm>
          <a:prstGeom prst="line">
            <a:avLst/>
          </a:prstGeom>
          <a:ln w="38100" cap="flat">
            <a:solidFill>
              <a:srgbClr val="43B3E3"/>
            </a:solidFill>
            <a:prstDash val="solid"/>
            <a:headEnd type="none" w="sm" len="sm"/>
            <a:tailEnd type="none" w="sm" len="sm"/>
          </a:ln>
        </p:spPr>
        <p:txBody>
          <a:bodyPr/>
          <a:lstStyle/>
          <a:p>
            <a:endParaRPr lang="en-US"/>
          </a:p>
        </p:txBody>
      </p:sp>
      <p:sp>
        <p:nvSpPr>
          <p:cNvPr id="5" name="TextBox 5"/>
          <p:cNvSpPr txBox="1"/>
          <p:nvPr/>
        </p:nvSpPr>
        <p:spPr>
          <a:xfrm>
            <a:off x="9197040" y="4196856"/>
            <a:ext cx="8633755" cy="3485378"/>
          </a:xfrm>
          <a:prstGeom prst="rect">
            <a:avLst/>
          </a:prstGeom>
        </p:spPr>
        <p:txBody>
          <a:bodyPr wrap="square" lIns="0" tIns="0" rIns="0" bIns="0" rtlCol="0" anchor="t">
            <a:spAutoFit/>
          </a:bodyPr>
          <a:lstStyle/>
          <a:p>
            <a:pPr marL="596049" lvl="1" indent="-298025">
              <a:lnSpc>
                <a:spcPts val="4555"/>
              </a:lnSpc>
              <a:buFont typeface="Arial"/>
              <a:buChar char="•"/>
            </a:pPr>
            <a:r>
              <a:rPr lang="en-US" sz="2760" u="none" spc="-35" dirty="0">
                <a:solidFill>
                  <a:srgbClr val="F4841C"/>
                </a:solidFill>
                <a:latin typeface="+mj-lt"/>
              </a:rPr>
              <a:t>February 23:</a:t>
            </a:r>
            <a:r>
              <a:rPr lang="en-US" sz="2760" u="none" spc="-35" dirty="0">
                <a:solidFill>
                  <a:srgbClr val="000000"/>
                </a:solidFill>
                <a:latin typeface="+mj-lt"/>
              </a:rPr>
              <a:t> 	What is Cost-Informed Rate Setting?</a:t>
            </a:r>
          </a:p>
          <a:p>
            <a:pPr marL="596049" lvl="1" indent="-298025">
              <a:lnSpc>
                <a:spcPts val="4555"/>
              </a:lnSpc>
              <a:buFont typeface="Arial"/>
              <a:buChar char="•"/>
            </a:pPr>
            <a:r>
              <a:rPr lang="en-US" sz="2760" u="none" spc="-35" dirty="0">
                <a:solidFill>
                  <a:srgbClr val="F4841C"/>
                </a:solidFill>
                <a:latin typeface="+mj-lt"/>
              </a:rPr>
              <a:t>February 27: 	</a:t>
            </a:r>
            <a:r>
              <a:rPr lang="en-US" sz="2760" u="none" spc="-35" dirty="0">
                <a:latin typeface="+mj-lt"/>
              </a:rPr>
              <a:t>Precision Pricing for Family (2hrs)</a:t>
            </a:r>
          </a:p>
          <a:p>
            <a:pPr marL="596049" lvl="1" indent="-298025">
              <a:lnSpc>
                <a:spcPts val="4555"/>
              </a:lnSpc>
              <a:buFont typeface="Arial"/>
              <a:buChar char="•"/>
            </a:pPr>
            <a:r>
              <a:rPr lang="en-US" sz="2760" u="none" spc="-35" dirty="0">
                <a:solidFill>
                  <a:srgbClr val="F4841C"/>
                </a:solidFill>
                <a:latin typeface="+mj-lt"/>
              </a:rPr>
              <a:t>March 6: 	</a:t>
            </a:r>
            <a:r>
              <a:rPr lang="en-US" sz="2760" spc="-35" dirty="0">
                <a:latin typeface="+mj-lt"/>
              </a:rPr>
              <a:t>Policies and Practices for Centers (2hrs)</a:t>
            </a:r>
            <a:endParaRPr lang="en-US" sz="2760" u="none" spc="-35" dirty="0">
              <a:latin typeface="+mj-lt"/>
            </a:endParaRPr>
          </a:p>
          <a:p>
            <a:pPr marL="596049" lvl="1" indent="-298025">
              <a:lnSpc>
                <a:spcPts val="4555"/>
              </a:lnSpc>
              <a:buFont typeface="Arial"/>
              <a:buChar char="•"/>
            </a:pPr>
            <a:r>
              <a:rPr lang="en-US" sz="2760" u="none" spc="-35" dirty="0">
                <a:solidFill>
                  <a:srgbClr val="F4841C"/>
                </a:solidFill>
                <a:latin typeface="+mj-lt"/>
              </a:rPr>
              <a:t>March 9: 	</a:t>
            </a:r>
            <a:r>
              <a:rPr lang="en-US" sz="2760" spc="-35" dirty="0">
                <a:solidFill>
                  <a:srgbClr val="000000"/>
                </a:solidFill>
                <a:latin typeface="+mj-lt"/>
              </a:rPr>
              <a:t>What is Risk Management?</a:t>
            </a:r>
          </a:p>
          <a:p>
            <a:pPr marL="596049" lvl="1" indent="-298025">
              <a:lnSpc>
                <a:spcPts val="4555"/>
              </a:lnSpc>
              <a:buFont typeface="Arial"/>
              <a:buChar char="•"/>
            </a:pPr>
            <a:r>
              <a:rPr lang="en-US" sz="2760" u="none" spc="-35" dirty="0">
                <a:solidFill>
                  <a:srgbClr val="F4841C"/>
                </a:solidFill>
                <a:latin typeface="+mj-lt"/>
              </a:rPr>
              <a:t>March 15:</a:t>
            </a:r>
            <a:r>
              <a:rPr lang="en-US" sz="2760" spc="-35" dirty="0">
                <a:solidFill>
                  <a:srgbClr val="000000"/>
                </a:solidFill>
                <a:latin typeface="+mj-lt"/>
              </a:rPr>
              <a:t> 	Board Governance for Programs (2hrs)</a:t>
            </a:r>
          </a:p>
          <a:p>
            <a:pPr marL="596049" lvl="1" indent="-298025">
              <a:lnSpc>
                <a:spcPts val="4555"/>
              </a:lnSpc>
              <a:buFont typeface="Arial"/>
              <a:buChar char="•"/>
            </a:pPr>
            <a:r>
              <a:rPr lang="en-US" sz="2760" u="none" spc="-35" dirty="0">
                <a:solidFill>
                  <a:srgbClr val="F4841C"/>
                </a:solidFill>
                <a:latin typeface="+mj-lt"/>
              </a:rPr>
              <a:t>March 23: 	</a:t>
            </a:r>
            <a:r>
              <a:rPr lang="en-US" sz="2760" spc="-35" dirty="0">
                <a:solidFill>
                  <a:srgbClr val="000000"/>
                </a:solidFill>
                <a:latin typeface="+mj-lt"/>
              </a:rPr>
              <a:t>What are Different Types of Marketing?</a:t>
            </a:r>
          </a:p>
        </p:txBody>
      </p:sp>
      <p:sp>
        <p:nvSpPr>
          <p:cNvPr id="6" name="TextBox 6"/>
          <p:cNvSpPr txBox="1"/>
          <p:nvPr/>
        </p:nvSpPr>
        <p:spPr>
          <a:xfrm>
            <a:off x="2286809" y="3115097"/>
            <a:ext cx="5328794" cy="627739"/>
          </a:xfrm>
          <a:prstGeom prst="rect">
            <a:avLst/>
          </a:prstGeom>
        </p:spPr>
        <p:txBody>
          <a:bodyPr lIns="0" tIns="0" rIns="0" bIns="0" rtlCol="0" anchor="t">
            <a:spAutoFit/>
          </a:bodyPr>
          <a:lstStyle/>
          <a:p>
            <a:pPr algn="ctr">
              <a:lnSpc>
                <a:spcPts val="5188"/>
              </a:lnSpc>
            </a:pPr>
            <a:r>
              <a:rPr lang="en-US" sz="3706" b="1" dirty="0">
                <a:solidFill>
                  <a:srgbClr val="1EA582"/>
                </a:solidFill>
                <a:latin typeface="+mj-lt"/>
              </a:rPr>
              <a:t>Statement of Purpose</a:t>
            </a:r>
          </a:p>
        </p:txBody>
      </p:sp>
      <p:sp>
        <p:nvSpPr>
          <p:cNvPr id="7" name="TextBox 7"/>
          <p:cNvSpPr txBox="1"/>
          <p:nvPr/>
        </p:nvSpPr>
        <p:spPr>
          <a:xfrm>
            <a:off x="10783121" y="3107222"/>
            <a:ext cx="3928328" cy="635614"/>
          </a:xfrm>
          <a:prstGeom prst="rect">
            <a:avLst/>
          </a:prstGeom>
        </p:spPr>
        <p:txBody>
          <a:bodyPr lIns="0" tIns="0" rIns="0" bIns="0" rtlCol="0" anchor="t">
            <a:spAutoFit/>
          </a:bodyPr>
          <a:lstStyle/>
          <a:p>
            <a:pPr algn="ctr">
              <a:lnSpc>
                <a:spcPts val="5304"/>
              </a:lnSpc>
            </a:pPr>
            <a:r>
              <a:rPr lang="en-US" sz="3789" b="1" dirty="0">
                <a:solidFill>
                  <a:srgbClr val="1EA582"/>
                </a:solidFill>
                <a:latin typeface="+mj-lt"/>
              </a:rPr>
              <a:t>2023 Schedule</a:t>
            </a:r>
          </a:p>
        </p:txBody>
      </p:sp>
      <p:grpSp>
        <p:nvGrpSpPr>
          <p:cNvPr id="9" name="Group 9"/>
          <p:cNvGrpSpPr/>
          <p:nvPr/>
        </p:nvGrpSpPr>
        <p:grpSpPr>
          <a:xfrm>
            <a:off x="-2598540" y="-1301419"/>
            <a:ext cx="6511290" cy="11588419"/>
            <a:chOff x="0" y="0"/>
            <a:chExt cx="8681720" cy="15451225"/>
          </a:xfrm>
        </p:grpSpPr>
        <p:sp>
          <p:nvSpPr>
            <p:cNvPr id="10" name="AutoShape 10"/>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1" name="AutoShape 11"/>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2" name="AutoShape 12"/>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3" name="AutoShape 13"/>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sp>
        <p:nvSpPr>
          <p:cNvPr id="3" name="TextBox 3"/>
          <p:cNvSpPr txBox="1"/>
          <p:nvPr/>
        </p:nvSpPr>
        <p:spPr>
          <a:xfrm>
            <a:off x="3906949" y="398323"/>
            <a:ext cx="10474102" cy="1874167"/>
          </a:xfrm>
          <a:prstGeom prst="rect">
            <a:avLst/>
          </a:prstGeom>
        </p:spPr>
        <p:txBody>
          <a:bodyPr lIns="0" tIns="0" rIns="0" bIns="0" rtlCol="0" anchor="t">
            <a:spAutoFit/>
          </a:bodyPr>
          <a:lstStyle/>
          <a:p>
            <a:pPr algn="ctr">
              <a:lnSpc>
                <a:spcPts val="7543"/>
              </a:lnSpc>
            </a:pPr>
            <a:r>
              <a:rPr lang="en-US" sz="5388" b="1" dirty="0">
                <a:solidFill>
                  <a:srgbClr val="747C84"/>
                </a:solidFill>
                <a:latin typeface="+mj-lt"/>
              </a:rPr>
              <a:t>What is: </a:t>
            </a:r>
          </a:p>
          <a:p>
            <a:pPr algn="ctr">
              <a:lnSpc>
                <a:spcPts val="7543"/>
              </a:lnSpc>
            </a:pPr>
            <a:r>
              <a:rPr lang="en-US" sz="5388" b="1" dirty="0">
                <a:solidFill>
                  <a:srgbClr val="747C84"/>
                </a:solidFill>
                <a:latin typeface="+mj-lt"/>
              </a:rPr>
              <a:t>The 'Tiny Training Series’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479008"/>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 Implications of Cost Structure</a:t>
            </a:r>
          </a:p>
        </p:txBody>
      </p:sp>
      <p:sp>
        <p:nvSpPr>
          <p:cNvPr id="4" name="AutoShape 4"/>
          <p:cNvSpPr/>
          <p:nvPr/>
        </p:nvSpPr>
        <p:spPr>
          <a:xfrm>
            <a:off x="4922022" y="1850608"/>
            <a:ext cx="8443956" cy="0"/>
          </a:xfrm>
          <a:prstGeom prst="line">
            <a:avLst/>
          </a:prstGeom>
          <a:ln w="38100" cap="flat">
            <a:solidFill>
              <a:srgbClr val="43B3E3"/>
            </a:solidFill>
            <a:prstDash val="solid"/>
            <a:headEnd type="none" w="sm" len="sm"/>
            <a:tailEnd type="none" w="sm" len="sm"/>
          </a:ln>
        </p:spPr>
        <p:txBody>
          <a:bodyPr/>
          <a:lstStyle/>
          <a:p>
            <a:endParaRPr lang="en-US"/>
          </a:p>
        </p:txBody>
      </p:sp>
      <p:grpSp>
        <p:nvGrpSpPr>
          <p:cNvPr id="24" name="Group 23">
            <a:extLst>
              <a:ext uri="{FF2B5EF4-FFF2-40B4-BE49-F238E27FC236}">
                <a16:creationId xmlns:a16="http://schemas.microsoft.com/office/drawing/2014/main" id="{68A92B7C-71B5-82B7-A5C8-64A0B02D6ADC}"/>
              </a:ext>
            </a:extLst>
          </p:cNvPr>
          <p:cNvGrpSpPr/>
          <p:nvPr/>
        </p:nvGrpSpPr>
        <p:grpSpPr>
          <a:xfrm>
            <a:off x="457200" y="2748074"/>
            <a:ext cx="4791075" cy="6399157"/>
            <a:chOff x="13106616" y="2183746"/>
            <a:chExt cx="4791075" cy="6399157"/>
          </a:xfrm>
        </p:grpSpPr>
        <p:pic>
          <p:nvPicPr>
            <p:cNvPr id="18" name="Picture 17">
              <a:extLst>
                <a:ext uri="{FF2B5EF4-FFF2-40B4-BE49-F238E27FC236}">
                  <a16:creationId xmlns:a16="http://schemas.microsoft.com/office/drawing/2014/main" id="{F8CA8133-9277-113E-B9F9-51DB5147B56F}"/>
                </a:ext>
              </a:extLst>
            </p:cNvPr>
            <p:cNvPicPr>
              <a:picLocks noChangeAspect="1"/>
            </p:cNvPicPr>
            <p:nvPr/>
          </p:nvPicPr>
          <p:blipFill rotWithShape="1">
            <a:blip r:embed="rId3"/>
            <a:srcRect l="46076" t="17901" r="38333" b="6666"/>
            <a:stretch/>
          </p:blipFill>
          <p:spPr>
            <a:xfrm>
              <a:off x="13488369" y="3523951"/>
              <a:ext cx="4027568" cy="5058952"/>
            </a:xfrm>
            <a:prstGeom prst="rect">
              <a:avLst/>
            </a:prstGeom>
            <a:ln>
              <a:solidFill>
                <a:schemeClr val="tx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7B1A9B75-B846-B042-3CB4-A74FDF9CC816}"/>
                </a:ext>
              </a:extLst>
            </p:cNvPr>
            <p:cNvSpPr txBox="1"/>
            <p:nvPr/>
          </p:nvSpPr>
          <p:spPr>
            <a:xfrm>
              <a:off x="13106616" y="3087148"/>
              <a:ext cx="4791075" cy="369332"/>
            </a:xfrm>
            <a:prstGeom prst="rect">
              <a:avLst/>
            </a:prstGeom>
            <a:noFill/>
          </p:spPr>
          <p:txBody>
            <a:bodyPr wrap="square" rtlCol="0">
              <a:spAutoFit/>
            </a:bodyPr>
            <a:lstStyle/>
            <a:p>
              <a:pPr algn="ctr"/>
              <a:r>
                <a:rPr lang="en-US" dirty="0"/>
                <a:t>Knowing your company’s “Cost Structure”</a:t>
              </a:r>
            </a:p>
          </p:txBody>
        </p:sp>
        <p:pic>
          <p:nvPicPr>
            <p:cNvPr id="21" name="Picture 20" descr="A picture containing text, sign&#10;&#10;Description automatically generated">
              <a:extLst>
                <a:ext uri="{FF2B5EF4-FFF2-40B4-BE49-F238E27FC236}">
                  <a16:creationId xmlns:a16="http://schemas.microsoft.com/office/drawing/2014/main" id="{C5F2B50C-43B9-8B49-00F5-8D79D3A0E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1542" y="2183746"/>
              <a:ext cx="2543175" cy="835931"/>
            </a:xfrm>
            <a:prstGeom prst="rect">
              <a:avLst/>
            </a:prstGeom>
          </p:spPr>
        </p:pic>
      </p:grpSp>
      <p:pic>
        <p:nvPicPr>
          <p:cNvPr id="14" name="Picture 13">
            <a:extLst>
              <a:ext uri="{FF2B5EF4-FFF2-40B4-BE49-F238E27FC236}">
                <a16:creationId xmlns:a16="http://schemas.microsoft.com/office/drawing/2014/main" id="{D691FD46-9923-EBAE-66E5-CF7D8216C9C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3601" b="3601"/>
          <a:stretch/>
        </p:blipFill>
        <p:spPr>
          <a:xfrm>
            <a:off x="11869096" y="2757741"/>
            <a:ext cx="5585660" cy="6813604"/>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B7E9E47-6812-C5B7-6FD8-DFDE7D277B7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7966" b="7966"/>
          <a:stretch/>
        </p:blipFill>
        <p:spPr>
          <a:xfrm>
            <a:off x="5707552" y="2757741"/>
            <a:ext cx="5429671" cy="681360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3639C04-EEB7-05F0-99CE-6E1B597255AA}"/>
              </a:ext>
            </a:extLst>
          </p:cNvPr>
          <p:cNvSpPr txBox="1"/>
          <p:nvPr/>
        </p:nvSpPr>
        <p:spPr>
          <a:xfrm>
            <a:off x="11869096" y="9571345"/>
            <a:ext cx="5585660" cy="230832"/>
          </a:xfrm>
          <a:prstGeom prst="rect">
            <a:avLst/>
          </a:prstGeom>
          <a:noFill/>
        </p:spPr>
        <p:txBody>
          <a:bodyPr wrap="square" rtlCol="0">
            <a:spAutoFit/>
          </a:bodyPr>
          <a:lstStyle/>
          <a:p>
            <a:r>
              <a:rPr lang="en-US" sz="900">
                <a:hlinkClick r:id="rId6" tooltip="https://www.flickr.com/photos/mannydeguzmanartist/10709377574"/>
              </a:rPr>
              <a:t>This Photo</a:t>
            </a:r>
            <a:r>
              <a:rPr lang="en-US" sz="900"/>
              <a:t> by Unknown Author is licensed under </a:t>
            </a:r>
            <a:r>
              <a:rPr lang="en-US" sz="900">
                <a:hlinkClick r:id="rId9" tooltip="https://creativecommons.org/licenses/by-nc-nd/3.0/"/>
              </a:rPr>
              <a:t>CC BY-NC-ND</a:t>
            </a:r>
            <a:endParaRPr lang="en-US" sz="900"/>
          </a:p>
        </p:txBody>
      </p:sp>
      <p:sp>
        <p:nvSpPr>
          <p:cNvPr id="6" name="TextBox 5">
            <a:extLst>
              <a:ext uri="{FF2B5EF4-FFF2-40B4-BE49-F238E27FC236}">
                <a16:creationId xmlns:a16="http://schemas.microsoft.com/office/drawing/2014/main" id="{C121B0FD-0C2A-9486-E54C-3805B13A4F16}"/>
              </a:ext>
            </a:extLst>
          </p:cNvPr>
          <p:cNvSpPr txBox="1"/>
          <p:nvPr/>
        </p:nvSpPr>
        <p:spPr>
          <a:xfrm>
            <a:off x="5707552" y="9571344"/>
            <a:ext cx="5429671" cy="230832"/>
          </a:xfrm>
          <a:prstGeom prst="rect">
            <a:avLst/>
          </a:prstGeom>
          <a:noFill/>
        </p:spPr>
        <p:txBody>
          <a:bodyPr wrap="square" rtlCol="0">
            <a:spAutoFit/>
          </a:bodyPr>
          <a:lstStyle/>
          <a:p>
            <a:r>
              <a:rPr lang="en-US" sz="900">
                <a:hlinkClick r:id="rId8" tooltip="https://www.flickr.com/photos/57474870@N03/5295770541"/>
              </a:rPr>
              <a:t>This Photo</a:t>
            </a:r>
            <a:r>
              <a:rPr lang="en-US" sz="900"/>
              <a:t> by Unknown Author is licensed under </a:t>
            </a:r>
            <a:r>
              <a:rPr lang="en-US" sz="900">
                <a:hlinkClick r:id="rId10" tooltip="https://creativecommons.org/licenses/by/3.0/"/>
              </a:rPr>
              <a:t>CC BY</a:t>
            </a:r>
            <a:endParaRPr lang="en-US" sz="900"/>
          </a:p>
        </p:txBody>
      </p:sp>
    </p:spTree>
    <p:extLst>
      <p:ext uri="{BB962C8B-B14F-4D97-AF65-F5344CB8AC3E}">
        <p14:creationId xmlns:p14="http://schemas.microsoft.com/office/powerpoint/2010/main" val="199737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6402D8E-DAB4-6530-37F8-4D1A37065B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Calculating Cost-Informed Rates</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pic>
        <p:nvPicPr>
          <p:cNvPr id="24" name="Picture 23" descr="Chart&#10;&#10;Description automatically generated">
            <a:extLst>
              <a:ext uri="{FF2B5EF4-FFF2-40B4-BE49-F238E27FC236}">
                <a16:creationId xmlns:a16="http://schemas.microsoft.com/office/drawing/2014/main" id="{D05B3AA5-07F8-C7D1-B950-6F4ADC1167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44000" y="2169234"/>
            <a:ext cx="8613541" cy="7370730"/>
          </a:xfrm>
          <a:prstGeom prst="rect">
            <a:avLst/>
          </a:prstGeom>
          <a:ln>
            <a:solidFill>
              <a:schemeClr val="tx1"/>
            </a:solidFill>
          </a:ln>
          <a:effectLst>
            <a:outerShdw blurRad="50800" dist="38100" dir="2700000" algn="tl" rotWithShape="0">
              <a:prstClr val="black">
                <a:alpha val="40000"/>
              </a:prstClr>
            </a:outerShdw>
          </a:effectLst>
        </p:spPr>
      </p:pic>
      <p:grpSp>
        <p:nvGrpSpPr>
          <p:cNvPr id="32" name="Group 31">
            <a:extLst>
              <a:ext uri="{FF2B5EF4-FFF2-40B4-BE49-F238E27FC236}">
                <a16:creationId xmlns:a16="http://schemas.microsoft.com/office/drawing/2014/main" id="{62062C4D-81EC-C4B7-351A-EA6A0BF4DCA5}"/>
              </a:ext>
            </a:extLst>
          </p:cNvPr>
          <p:cNvGrpSpPr/>
          <p:nvPr/>
        </p:nvGrpSpPr>
        <p:grpSpPr>
          <a:xfrm>
            <a:off x="838200" y="2080138"/>
            <a:ext cx="8059616" cy="3419064"/>
            <a:chOff x="838200" y="2080138"/>
            <a:chExt cx="8059616" cy="3419064"/>
          </a:xfrm>
        </p:grpSpPr>
        <p:sp>
          <p:nvSpPr>
            <p:cNvPr id="9" name="TextBox 8">
              <a:extLst>
                <a:ext uri="{FF2B5EF4-FFF2-40B4-BE49-F238E27FC236}">
                  <a16:creationId xmlns:a16="http://schemas.microsoft.com/office/drawing/2014/main" id="{8E1D36D6-EE38-649A-0805-6E954B78C282}"/>
                </a:ext>
              </a:extLst>
            </p:cNvPr>
            <p:cNvSpPr txBox="1"/>
            <p:nvPr/>
          </p:nvSpPr>
          <p:spPr>
            <a:xfrm>
              <a:off x="838200" y="2080138"/>
              <a:ext cx="7398932" cy="769441"/>
            </a:xfrm>
            <a:prstGeom prst="rect">
              <a:avLst/>
            </a:prstGeom>
            <a:noFill/>
          </p:spPr>
          <p:txBody>
            <a:bodyPr wrap="square" rtlCol="0">
              <a:spAutoFit/>
            </a:bodyPr>
            <a:lstStyle/>
            <a:p>
              <a:r>
                <a:rPr lang="en-US" sz="4400" b="1" u="sng" dirty="0"/>
                <a:t>What is Break-Even?</a:t>
              </a:r>
            </a:p>
          </p:txBody>
        </p:sp>
        <p:sp>
          <p:nvSpPr>
            <p:cNvPr id="30" name="TextBox 29">
              <a:extLst>
                <a:ext uri="{FF2B5EF4-FFF2-40B4-BE49-F238E27FC236}">
                  <a16:creationId xmlns:a16="http://schemas.microsoft.com/office/drawing/2014/main" id="{2290C5C5-FC83-6EC1-982A-82DCCEA74CFA}"/>
                </a:ext>
              </a:extLst>
            </p:cNvPr>
            <p:cNvSpPr txBox="1"/>
            <p:nvPr/>
          </p:nvSpPr>
          <p:spPr>
            <a:xfrm>
              <a:off x="838200" y="2944657"/>
              <a:ext cx="8059616" cy="2554545"/>
            </a:xfrm>
            <a:prstGeom prst="rect">
              <a:avLst/>
            </a:prstGeom>
            <a:noFill/>
          </p:spPr>
          <p:txBody>
            <a:bodyPr wrap="square">
              <a:spAutoFit/>
            </a:bodyPr>
            <a:lstStyle/>
            <a:p>
              <a:pPr marL="457200" indent="-457200">
                <a:buFont typeface="Arial" panose="020B0604020202020204" pitchFamily="34" charset="0"/>
                <a:buChar char="•"/>
              </a:pPr>
              <a:r>
                <a:rPr lang="en-US" sz="3200" dirty="0"/>
                <a:t>The point at which your business has no profit and no loss.</a:t>
              </a:r>
            </a:p>
            <a:p>
              <a:pPr marL="457200" indent="-457200">
                <a:buFont typeface="Arial" panose="020B0604020202020204" pitchFamily="34" charset="0"/>
                <a:buChar char="•"/>
              </a:pPr>
              <a:r>
                <a:rPr lang="en-US" sz="3200" dirty="0"/>
                <a:t>It requires the categorization of costs into Fixed and Variable </a:t>
              </a:r>
              <a:r>
                <a:rPr lang="en-US" sz="2000" dirty="0"/>
                <a:t>(based on how they behave).</a:t>
              </a:r>
              <a:endParaRPr lang="en-US" sz="3200" dirty="0"/>
            </a:p>
            <a:p>
              <a:pPr marL="457200" indent="-457200">
                <a:buFont typeface="Arial" panose="020B0604020202020204" pitchFamily="34" charset="0"/>
                <a:buChar char="•"/>
              </a:pPr>
              <a:r>
                <a:rPr lang="en-US" sz="3200" dirty="0"/>
                <a:t>Is a 4-step Process</a:t>
              </a:r>
            </a:p>
          </p:txBody>
        </p:sp>
      </p:grpSp>
      <p:grpSp>
        <p:nvGrpSpPr>
          <p:cNvPr id="33" name="Group 32">
            <a:extLst>
              <a:ext uri="{FF2B5EF4-FFF2-40B4-BE49-F238E27FC236}">
                <a16:creationId xmlns:a16="http://schemas.microsoft.com/office/drawing/2014/main" id="{E27AA027-C833-6EDC-90E0-58490BEBC2D7}"/>
              </a:ext>
            </a:extLst>
          </p:cNvPr>
          <p:cNvGrpSpPr/>
          <p:nvPr/>
        </p:nvGrpSpPr>
        <p:grpSpPr>
          <a:xfrm>
            <a:off x="825690" y="6014470"/>
            <a:ext cx="8059616" cy="2606848"/>
            <a:chOff x="825690" y="6014470"/>
            <a:chExt cx="8059616" cy="2606848"/>
          </a:xfrm>
        </p:grpSpPr>
        <p:sp>
          <p:nvSpPr>
            <p:cNvPr id="17" name="TextBox 16">
              <a:extLst>
                <a:ext uri="{FF2B5EF4-FFF2-40B4-BE49-F238E27FC236}">
                  <a16:creationId xmlns:a16="http://schemas.microsoft.com/office/drawing/2014/main" id="{5AA972EA-9262-312E-0FFE-3EB215AE2C4C}"/>
                </a:ext>
              </a:extLst>
            </p:cNvPr>
            <p:cNvSpPr txBox="1"/>
            <p:nvPr/>
          </p:nvSpPr>
          <p:spPr>
            <a:xfrm>
              <a:off x="825690" y="6805436"/>
              <a:ext cx="7398932" cy="1815882"/>
            </a:xfrm>
            <a:prstGeom prst="rect">
              <a:avLst/>
            </a:prstGeom>
            <a:noFill/>
          </p:spPr>
          <p:txBody>
            <a:bodyPr wrap="square" rtlCol="0">
              <a:spAutoFit/>
            </a:bodyPr>
            <a:lstStyle/>
            <a:p>
              <a:pPr marL="342900" indent="-342900">
                <a:buFont typeface="+mj-lt"/>
                <a:buAutoNum type="arabicPeriod"/>
              </a:pPr>
              <a:r>
                <a:rPr lang="en-US" sz="2800" dirty="0"/>
                <a:t>Calculate Variable Cost &amp; Fixed Cost Amounts</a:t>
              </a:r>
            </a:p>
            <a:p>
              <a:pPr marL="342900" indent="-342900">
                <a:buFont typeface="+mj-lt"/>
                <a:buAutoNum type="arabicPeriod"/>
              </a:pPr>
              <a:r>
                <a:rPr lang="en-US" sz="2800" dirty="0"/>
                <a:t>Calculate Variable Costs as a Percent of Sales</a:t>
              </a:r>
            </a:p>
            <a:p>
              <a:pPr marL="342900" indent="-342900">
                <a:buFont typeface="+mj-lt"/>
                <a:buAutoNum type="arabicPeriod"/>
              </a:pPr>
              <a:r>
                <a:rPr lang="en-US" sz="2800" dirty="0"/>
                <a:t>Calculate Contribution Margin</a:t>
              </a:r>
            </a:p>
            <a:p>
              <a:pPr marL="342900" indent="-342900">
                <a:buFont typeface="+mj-lt"/>
                <a:buAutoNum type="arabicPeriod"/>
              </a:pPr>
              <a:r>
                <a:rPr lang="en-US" sz="2800" dirty="0"/>
                <a:t>Divide Fixed Costs by Contribution Margin</a:t>
              </a:r>
            </a:p>
          </p:txBody>
        </p:sp>
        <p:sp>
          <p:nvSpPr>
            <p:cNvPr id="31" name="TextBox 30">
              <a:extLst>
                <a:ext uri="{FF2B5EF4-FFF2-40B4-BE49-F238E27FC236}">
                  <a16:creationId xmlns:a16="http://schemas.microsoft.com/office/drawing/2014/main" id="{98776BBE-C55F-2432-0921-F11525DFDA00}"/>
                </a:ext>
              </a:extLst>
            </p:cNvPr>
            <p:cNvSpPr txBox="1"/>
            <p:nvPr/>
          </p:nvSpPr>
          <p:spPr>
            <a:xfrm>
              <a:off x="825690" y="6014470"/>
              <a:ext cx="8059616" cy="769441"/>
            </a:xfrm>
            <a:prstGeom prst="rect">
              <a:avLst/>
            </a:prstGeom>
            <a:noFill/>
          </p:spPr>
          <p:txBody>
            <a:bodyPr wrap="square" rtlCol="0">
              <a:spAutoFit/>
            </a:bodyPr>
            <a:lstStyle/>
            <a:p>
              <a:r>
                <a:rPr lang="en-US" sz="4400" b="1" u="sng" dirty="0"/>
                <a:t>How do I calculate Break-Even?</a:t>
              </a:r>
            </a:p>
          </p:txBody>
        </p:sp>
      </p:grpSp>
    </p:spTree>
    <p:extLst>
      <p:ext uri="{BB962C8B-B14F-4D97-AF65-F5344CB8AC3E}">
        <p14:creationId xmlns:p14="http://schemas.microsoft.com/office/powerpoint/2010/main" val="168206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D8ECFCE-07C1-395E-A8EB-E462609F59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Calculating Cost-Informed Rates</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pic>
        <p:nvPicPr>
          <p:cNvPr id="24" name="Picture 23" descr="Chart&#10;&#10;Description automatically generated">
            <a:extLst>
              <a:ext uri="{FF2B5EF4-FFF2-40B4-BE49-F238E27FC236}">
                <a16:creationId xmlns:a16="http://schemas.microsoft.com/office/drawing/2014/main" id="{D05B3AA5-07F8-C7D1-B950-6F4ADC1167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44000" y="2169234"/>
            <a:ext cx="8613541" cy="7370730"/>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AA972EA-9262-312E-0FFE-3EB215AE2C4C}"/>
              </a:ext>
            </a:extLst>
          </p:cNvPr>
          <p:cNvSpPr txBox="1"/>
          <p:nvPr/>
        </p:nvSpPr>
        <p:spPr>
          <a:xfrm>
            <a:off x="449238" y="5809653"/>
            <a:ext cx="7398932" cy="892552"/>
          </a:xfrm>
          <a:prstGeom prst="rect">
            <a:avLst/>
          </a:prstGeom>
          <a:noFill/>
        </p:spPr>
        <p:txBody>
          <a:bodyPr wrap="square" rtlCol="0">
            <a:spAutoFit/>
          </a:bodyPr>
          <a:lstStyle/>
          <a:p>
            <a:r>
              <a:rPr lang="en-US" sz="2800" b="1" u="sng" dirty="0"/>
              <a:t>3. Calculate Contribution Margin</a:t>
            </a:r>
          </a:p>
          <a:p>
            <a:pPr marL="914400" lvl="1" indent="-457200">
              <a:buFont typeface="+mj-lt"/>
              <a:buAutoNum type="alphaLcParenR"/>
            </a:pPr>
            <a:r>
              <a:rPr lang="en-US" sz="2400" dirty="0"/>
              <a:t>100%-Variable Cost%=Contribution Margin%</a:t>
            </a:r>
          </a:p>
        </p:txBody>
      </p:sp>
      <p:sp>
        <p:nvSpPr>
          <p:cNvPr id="31" name="TextBox 30">
            <a:extLst>
              <a:ext uri="{FF2B5EF4-FFF2-40B4-BE49-F238E27FC236}">
                <a16:creationId xmlns:a16="http://schemas.microsoft.com/office/drawing/2014/main" id="{98776BBE-C55F-2432-0921-F11525DFDA00}"/>
              </a:ext>
            </a:extLst>
          </p:cNvPr>
          <p:cNvSpPr txBox="1"/>
          <p:nvPr/>
        </p:nvSpPr>
        <p:spPr>
          <a:xfrm>
            <a:off x="459474" y="2068867"/>
            <a:ext cx="9065526" cy="1261884"/>
          </a:xfrm>
          <a:prstGeom prst="rect">
            <a:avLst/>
          </a:prstGeom>
          <a:noFill/>
        </p:spPr>
        <p:txBody>
          <a:bodyPr wrap="square" rtlCol="0">
            <a:spAutoFit/>
          </a:bodyPr>
          <a:lstStyle/>
          <a:p>
            <a:pPr marL="342900" indent="-342900">
              <a:buFont typeface="+mj-lt"/>
              <a:buAutoNum type="arabicPeriod"/>
            </a:pPr>
            <a:r>
              <a:rPr lang="en-US" sz="2800" b="1" u="sng" dirty="0"/>
              <a:t> Calculate Variable Cost &amp; Fixed Cost Amounts</a:t>
            </a:r>
          </a:p>
          <a:p>
            <a:pPr lvl="1"/>
            <a:r>
              <a:rPr lang="en-US" sz="2400" dirty="0"/>
              <a:t>a) Variable Costs=</a:t>
            </a:r>
            <a:r>
              <a:rPr lang="en-US" dirty="0">
                <a:latin typeface="+mj-lt"/>
              </a:rPr>
              <a:t>Materials; Food; &amp; Direct Labor</a:t>
            </a:r>
            <a:endParaRPr lang="en-US" sz="2400" dirty="0">
              <a:latin typeface="+mj-lt"/>
            </a:endParaRPr>
          </a:p>
          <a:p>
            <a:pPr lvl="1"/>
            <a:r>
              <a:rPr lang="en-US" sz="2400" dirty="0"/>
              <a:t>b) Fixed Costs=</a:t>
            </a:r>
            <a:r>
              <a:rPr lang="en-US" dirty="0"/>
              <a:t>The stuff not directly tied to revenue increases &amp; decreases.</a:t>
            </a:r>
            <a:endParaRPr lang="en-US" sz="2400" dirty="0"/>
          </a:p>
        </p:txBody>
      </p:sp>
      <p:sp>
        <p:nvSpPr>
          <p:cNvPr id="2" name="TextBox 1">
            <a:extLst>
              <a:ext uri="{FF2B5EF4-FFF2-40B4-BE49-F238E27FC236}">
                <a16:creationId xmlns:a16="http://schemas.microsoft.com/office/drawing/2014/main" id="{CD8795D1-7E73-8AF8-4BC2-85A3C61FE4EF}"/>
              </a:ext>
            </a:extLst>
          </p:cNvPr>
          <p:cNvSpPr txBox="1"/>
          <p:nvPr/>
        </p:nvSpPr>
        <p:spPr>
          <a:xfrm>
            <a:off x="459474" y="3622496"/>
            <a:ext cx="7398932" cy="2185214"/>
          </a:xfrm>
          <a:prstGeom prst="rect">
            <a:avLst/>
          </a:prstGeom>
          <a:noFill/>
        </p:spPr>
        <p:txBody>
          <a:bodyPr wrap="square" rtlCol="0">
            <a:spAutoFit/>
          </a:bodyPr>
          <a:lstStyle/>
          <a:p>
            <a:r>
              <a:rPr lang="en-US" sz="2800" b="1" u="sng" dirty="0"/>
              <a:t>2. Calculate Variable Costs as a Percent of Sales</a:t>
            </a:r>
          </a:p>
          <a:p>
            <a:pPr marL="914400" lvl="1" indent="-457200">
              <a:buAutoNum type="alphaLcParenR"/>
            </a:pPr>
            <a:r>
              <a:rPr lang="en-US" sz="2400" dirty="0"/>
              <a:t>Find your previous year’s Total Revenue</a:t>
            </a:r>
          </a:p>
          <a:p>
            <a:pPr lvl="2"/>
            <a:r>
              <a:rPr lang="en-US" sz="2000" i="1" dirty="0" err="1"/>
              <a:t>i</a:t>
            </a:r>
            <a:r>
              <a:rPr lang="en-US" sz="2000" i="1" dirty="0"/>
              <a:t>. Ideally, we’re using multiple years</a:t>
            </a:r>
          </a:p>
          <a:p>
            <a:pPr marL="914400" lvl="1" indent="-457200">
              <a:buAutoNum type="alphaLcParenR"/>
            </a:pPr>
            <a:r>
              <a:rPr lang="en-US" sz="2400" dirty="0"/>
              <a:t>Divide Variable Costs into Sales to get a percentage</a:t>
            </a:r>
          </a:p>
          <a:p>
            <a:pPr lvl="2"/>
            <a:r>
              <a:rPr lang="en-US" sz="2000" i="1" dirty="0" err="1"/>
              <a:t>i</a:t>
            </a:r>
            <a:r>
              <a:rPr lang="en-US" sz="2000" i="1" dirty="0"/>
              <a:t>. This could be but is not always Gross Profit Margin depending on how you do your books. </a:t>
            </a:r>
          </a:p>
        </p:txBody>
      </p:sp>
      <p:sp>
        <p:nvSpPr>
          <p:cNvPr id="5" name="TextBox 4">
            <a:extLst>
              <a:ext uri="{FF2B5EF4-FFF2-40B4-BE49-F238E27FC236}">
                <a16:creationId xmlns:a16="http://schemas.microsoft.com/office/drawing/2014/main" id="{C5F069EE-71AF-8CA4-C867-5410829A72CE}"/>
              </a:ext>
            </a:extLst>
          </p:cNvPr>
          <p:cNvSpPr txBox="1"/>
          <p:nvPr/>
        </p:nvSpPr>
        <p:spPr>
          <a:xfrm>
            <a:off x="449238" y="7337760"/>
            <a:ext cx="7398932" cy="892552"/>
          </a:xfrm>
          <a:prstGeom prst="rect">
            <a:avLst/>
          </a:prstGeom>
          <a:noFill/>
        </p:spPr>
        <p:txBody>
          <a:bodyPr wrap="square" rtlCol="0">
            <a:spAutoFit/>
          </a:bodyPr>
          <a:lstStyle/>
          <a:p>
            <a:r>
              <a:rPr lang="en-US" sz="2800" b="1" u="sng" dirty="0"/>
              <a:t>4. Divide Fixed Costs by Contribution Margin</a:t>
            </a:r>
          </a:p>
          <a:p>
            <a:pPr marL="914400" lvl="1" indent="-457200">
              <a:buFont typeface="+mj-lt"/>
              <a:buAutoNum type="alphaLcParenR"/>
            </a:pPr>
            <a:r>
              <a:rPr lang="en-US" sz="2400" dirty="0"/>
              <a:t>Divide Fixed Cost in $ into Contribution Margin %</a:t>
            </a:r>
          </a:p>
        </p:txBody>
      </p:sp>
      <p:sp>
        <p:nvSpPr>
          <p:cNvPr id="7" name="TextBox 6">
            <a:extLst>
              <a:ext uri="{FF2B5EF4-FFF2-40B4-BE49-F238E27FC236}">
                <a16:creationId xmlns:a16="http://schemas.microsoft.com/office/drawing/2014/main" id="{AF46B447-338C-FB30-42A4-334BC4BB73E2}"/>
              </a:ext>
            </a:extLst>
          </p:cNvPr>
          <p:cNvSpPr txBox="1"/>
          <p:nvPr/>
        </p:nvSpPr>
        <p:spPr>
          <a:xfrm>
            <a:off x="762000" y="8443048"/>
            <a:ext cx="7398932" cy="1631216"/>
          </a:xfrm>
          <a:prstGeom prst="rect">
            <a:avLst/>
          </a:prstGeom>
          <a:noFill/>
        </p:spPr>
        <p:txBody>
          <a:bodyPr wrap="square" rtlCol="0">
            <a:spAutoFit/>
          </a:bodyPr>
          <a:lstStyle/>
          <a:p>
            <a:pPr algn="ctr"/>
            <a:r>
              <a:rPr lang="en-US" sz="2800" b="1" u="sng" dirty="0"/>
              <a:t>Break Even (AKA: Cost-informed rate) </a:t>
            </a:r>
          </a:p>
          <a:p>
            <a:pPr algn="ctr"/>
            <a:r>
              <a:rPr lang="en-US" sz="2400" dirty="0"/>
              <a:t>FC$/CM%=Break Even</a:t>
            </a:r>
          </a:p>
          <a:p>
            <a:pPr algn="ctr"/>
            <a:r>
              <a:rPr lang="en-US" sz="2400" dirty="0"/>
              <a:t>It is okay for revenue to exceed break even.</a:t>
            </a:r>
          </a:p>
          <a:p>
            <a:pPr algn="ctr"/>
            <a:r>
              <a:rPr lang="en-US" dirty="0"/>
              <a:t>This can also be done per unit, per child, per licensed spot, or per period. </a:t>
            </a:r>
            <a:r>
              <a:rPr lang="en-US" sz="2400" dirty="0"/>
              <a:t> </a:t>
            </a:r>
          </a:p>
        </p:txBody>
      </p:sp>
    </p:spTree>
    <p:extLst>
      <p:ext uri="{BB962C8B-B14F-4D97-AF65-F5344CB8AC3E}">
        <p14:creationId xmlns:p14="http://schemas.microsoft.com/office/powerpoint/2010/main" val="45019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D8ECFCE-07C1-395E-A8EB-E462609F59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Calculating - EXAMPLE</a:t>
            </a:r>
          </a:p>
        </p:txBody>
      </p:sp>
      <p:sp>
        <p:nvSpPr>
          <p:cNvPr id="4" name="AutoShape 4"/>
          <p:cNvSpPr/>
          <p:nvPr/>
        </p:nvSpPr>
        <p:spPr>
          <a:xfrm>
            <a:off x="4922022" y="14097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sp>
        <p:nvSpPr>
          <p:cNvPr id="17" name="TextBox 16">
            <a:extLst>
              <a:ext uri="{FF2B5EF4-FFF2-40B4-BE49-F238E27FC236}">
                <a16:creationId xmlns:a16="http://schemas.microsoft.com/office/drawing/2014/main" id="{5AA972EA-9262-312E-0FFE-3EB215AE2C4C}"/>
              </a:ext>
            </a:extLst>
          </p:cNvPr>
          <p:cNvSpPr txBox="1"/>
          <p:nvPr/>
        </p:nvSpPr>
        <p:spPr>
          <a:xfrm>
            <a:off x="1655923" y="5619196"/>
            <a:ext cx="8313762" cy="1631216"/>
          </a:xfrm>
          <a:prstGeom prst="rect">
            <a:avLst/>
          </a:prstGeom>
          <a:noFill/>
        </p:spPr>
        <p:txBody>
          <a:bodyPr wrap="square" rtlCol="0">
            <a:spAutoFit/>
          </a:bodyPr>
          <a:lstStyle/>
          <a:p>
            <a:r>
              <a:rPr lang="en-US" sz="2800" b="1" u="sng" dirty="0"/>
              <a:t>3. Calculate Contribution Margin</a:t>
            </a:r>
          </a:p>
          <a:p>
            <a:pPr marL="914400" lvl="1" indent="-457200">
              <a:buFont typeface="+mj-lt"/>
              <a:buAutoNum type="alphaLcParenR"/>
            </a:pPr>
            <a:r>
              <a:rPr lang="en-US" sz="2400" dirty="0"/>
              <a:t>Total Revenue		=	100%</a:t>
            </a:r>
          </a:p>
          <a:p>
            <a:pPr marL="914400" lvl="1" indent="-457200">
              <a:buFont typeface="+mj-lt"/>
              <a:buAutoNum type="alphaLcParenR"/>
            </a:pPr>
            <a:r>
              <a:rPr lang="en-US" sz="2400" u="sng" dirty="0"/>
              <a:t>Variable Cost%	=	-59%</a:t>
            </a:r>
          </a:p>
          <a:p>
            <a:pPr marL="914400" lvl="1" indent="-457200">
              <a:buFont typeface="+mj-lt"/>
              <a:buAutoNum type="alphaLcParenR"/>
            </a:pPr>
            <a:r>
              <a:rPr lang="en-US" sz="2400" dirty="0"/>
              <a:t>Contribution Margin%=	41%</a:t>
            </a:r>
          </a:p>
        </p:txBody>
      </p:sp>
      <p:sp>
        <p:nvSpPr>
          <p:cNvPr id="31" name="TextBox 30">
            <a:extLst>
              <a:ext uri="{FF2B5EF4-FFF2-40B4-BE49-F238E27FC236}">
                <a16:creationId xmlns:a16="http://schemas.microsoft.com/office/drawing/2014/main" id="{98776BBE-C55F-2432-0921-F11525DFDA00}"/>
              </a:ext>
            </a:extLst>
          </p:cNvPr>
          <p:cNvSpPr txBox="1"/>
          <p:nvPr/>
        </p:nvSpPr>
        <p:spPr>
          <a:xfrm>
            <a:off x="1692317" y="2240275"/>
            <a:ext cx="8303526" cy="1261884"/>
          </a:xfrm>
          <a:prstGeom prst="rect">
            <a:avLst/>
          </a:prstGeom>
          <a:noFill/>
        </p:spPr>
        <p:txBody>
          <a:bodyPr wrap="square" rtlCol="0">
            <a:spAutoFit/>
          </a:bodyPr>
          <a:lstStyle/>
          <a:p>
            <a:pPr marL="342900" indent="-342900">
              <a:buFont typeface="+mj-lt"/>
              <a:buAutoNum type="arabicPeriod"/>
            </a:pPr>
            <a:r>
              <a:rPr lang="en-US" sz="2800" b="1" u="sng" dirty="0"/>
              <a:t> Calculate Variable Cost &amp; Fixed Cost Amounts</a:t>
            </a:r>
          </a:p>
          <a:p>
            <a:pPr lvl="1"/>
            <a:r>
              <a:rPr lang="en-US" sz="2400" dirty="0"/>
              <a:t>a) Variable Costs 		=	</a:t>
            </a:r>
            <a:r>
              <a:rPr lang="en-US" sz="2400" dirty="0">
                <a:latin typeface="+mj-lt"/>
              </a:rPr>
              <a:t>$412,770</a:t>
            </a:r>
          </a:p>
          <a:p>
            <a:pPr lvl="1"/>
            <a:r>
              <a:rPr lang="en-US" sz="2400" dirty="0"/>
              <a:t>b) Fixed Costs 		=	$197,670</a:t>
            </a:r>
          </a:p>
        </p:txBody>
      </p:sp>
      <p:sp>
        <p:nvSpPr>
          <p:cNvPr id="2" name="TextBox 1">
            <a:extLst>
              <a:ext uri="{FF2B5EF4-FFF2-40B4-BE49-F238E27FC236}">
                <a16:creationId xmlns:a16="http://schemas.microsoft.com/office/drawing/2014/main" id="{CD8795D1-7E73-8AF8-4BC2-85A3C61FE4EF}"/>
              </a:ext>
            </a:extLst>
          </p:cNvPr>
          <p:cNvSpPr txBox="1"/>
          <p:nvPr/>
        </p:nvSpPr>
        <p:spPr>
          <a:xfrm>
            <a:off x="1692317" y="3745069"/>
            <a:ext cx="8303526" cy="1631216"/>
          </a:xfrm>
          <a:prstGeom prst="rect">
            <a:avLst/>
          </a:prstGeom>
          <a:noFill/>
        </p:spPr>
        <p:txBody>
          <a:bodyPr wrap="square" rtlCol="0">
            <a:spAutoFit/>
          </a:bodyPr>
          <a:lstStyle/>
          <a:p>
            <a:r>
              <a:rPr lang="en-US" sz="2800" b="1" u="sng" dirty="0"/>
              <a:t>2. Calculate Variable Costs as a Percent of Sales</a:t>
            </a:r>
          </a:p>
          <a:p>
            <a:pPr marL="914400" lvl="1" indent="-457200">
              <a:buAutoNum type="alphaLcParenR"/>
            </a:pPr>
            <a:r>
              <a:rPr lang="en-US" sz="2400" dirty="0"/>
              <a:t>Total Revenue		=	$696,000</a:t>
            </a:r>
          </a:p>
          <a:p>
            <a:pPr marL="914400" lvl="1" indent="-457200">
              <a:buAutoNum type="alphaLcParenR"/>
            </a:pPr>
            <a:r>
              <a:rPr lang="en-US" sz="2400" dirty="0"/>
              <a:t>Variable Costs		=	</a:t>
            </a:r>
            <a:r>
              <a:rPr lang="en-US" sz="2400" dirty="0">
                <a:latin typeface="+mj-lt"/>
              </a:rPr>
              <a:t>$412,770</a:t>
            </a:r>
          </a:p>
          <a:p>
            <a:pPr marL="914400" lvl="1" indent="-457200">
              <a:buAutoNum type="alphaLcParenR"/>
            </a:pPr>
            <a:r>
              <a:rPr lang="en-US" sz="2400" dirty="0">
                <a:latin typeface="+mj-lt"/>
              </a:rPr>
              <a:t>Variable Cost %	=	59%</a:t>
            </a:r>
            <a:endParaRPr lang="en-US" sz="2400" dirty="0"/>
          </a:p>
        </p:txBody>
      </p:sp>
      <p:sp>
        <p:nvSpPr>
          <p:cNvPr id="5" name="TextBox 4">
            <a:extLst>
              <a:ext uri="{FF2B5EF4-FFF2-40B4-BE49-F238E27FC236}">
                <a16:creationId xmlns:a16="http://schemas.microsoft.com/office/drawing/2014/main" id="{C5F069EE-71AF-8CA4-C867-5410829A72CE}"/>
              </a:ext>
            </a:extLst>
          </p:cNvPr>
          <p:cNvSpPr txBox="1"/>
          <p:nvPr/>
        </p:nvSpPr>
        <p:spPr>
          <a:xfrm>
            <a:off x="1655923" y="7550884"/>
            <a:ext cx="8313762" cy="2523768"/>
          </a:xfrm>
          <a:prstGeom prst="rect">
            <a:avLst/>
          </a:prstGeom>
          <a:noFill/>
        </p:spPr>
        <p:txBody>
          <a:bodyPr wrap="square" rtlCol="0">
            <a:spAutoFit/>
          </a:bodyPr>
          <a:lstStyle/>
          <a:p>
            <a:r>
              <a:rPr lang="en-US" sz="2800" b="1" u="sng" dirty="0"/>
              <a:t>4. Divide Fixed Costs by Contribution Margin</a:t>
            </a:r>
          </a:p>
          <a:p>
            <a:pPr marL="914400" lvl="1" indent="-457200">
              <a:buFont typeface="+mj-lt"/>
              <a:buAutoNum type="alphaLcParenR"/>
            </a:pPr>
            <a:r>
              <a:rPr lang="en-US" sz="2400" dirty="0"/>
              <a:t>Fixed Cost $ 		=	$197,670</a:t>
            </a:r>
          </a:p>
          <a:p>
            <a:pPr marL="914400" lvl="1" indent="-457200">
              <a:buFont typeface="+mj-lt"/>
              <a:buAutoNum type="alphaLcParenR"/>
            </a:pPr>
            <a:r>
              <a:rPr lang="en-US" sz="2400" dirty="0"/>
              <a:t>Contribution Margin%=	41%</a:t>
            </a:r>
          </a:p>
          <a:p>
            <a:pPr marL="914400" lvl="1" indent="-457200">
              <a:buFont typeface="+mj-lt"/>
              <a:buAutoNum type="alphaLcParenR"/>
            </a:pPr>
            <a:r>
              <a:rPr lang="en-US" sz="2400" dirty="0">
                <a:highlight>
                  <a:srgbClr val="FFFF00"/>
                </a:highlight>
              </a:rPr>
              <a:t>Break Even		=	$485,748</a:t>
            </a:r>
          </a:p>
          <a:p>
            <a:pPr marL="1371600" lvl="2" indent="-457200">
              <a:buFont typeface="+mj-lt"/>
              <a:buAutoNum type="alphaLcParenR"/>
            </a:pPr>
            <a:r>
              <a:rPr lang="en-US" dirty="0">
                <a:highlight>
                  <a:srgbClr val="FFFF00"/>
                </a:highlight>
              </a:rPr>
              <a:t>If this program supported 63 kids, the per child rate would equal roughly $44 per child per day.</a:t>
            </a:r>
          </a:p>
          <a:p>
            <a:pPr marL="1828800" lvl="3" indent="-457200">
              <a:buFont typeface="+mj-lt"/>
              <a:buAutoNum type="alphaLcParenR"/>
            </a:pPr>
            <a:r>
              <a:rPr lang="en-US" dirty="0">
                <a:highlight>
                  <a:srgbClr val="FFFF00"/>
                </a:highlight>
              </a:rPr>
              <a:t>$696,000/250 days/63 kids=$44 per child per day.</a:t>
            </a:r>
          </a:p>
        </p:txBody>
      </p:sp>
      <p:grpSp>
        <p:nvGrpSpPr>
          <p:cNvPr id="14" name="Group 13">
            <a:extLst>
              <a:ext uri="{FF2B5EF4-FFF2-40B4-BE49-F238E27FC236}">
                <a16:creationId xmlns:a16="http://schemas.microsoft.com/office/drawing/2014/main" id="{489E78BD-F4F5-8AB9-F861-F81D9BF66CFF}"/>
              </a:ext>
            </a:extLst>
          </p:cNvPr>
          <p:cNvGrpSpPr/>
          <p:nvPr/>
        </p:nvGrpSpPr>
        <p:grpSpPr>
          <a:xfrm>
            <a:off x="10287000" y="1732918"/>
            <a:ext cx="6424583" cy="8211180"/>
            <a:chOff x="10591800" y="1732918"/>
            <a:chExt cx="6424583" cy="8211180"/>
          </a:xfrm>
        </p:grpSpPr>
        <p:pic>
          <p:nvPicPr>
            <p:cNvPr id="9" name="Picture 8">
              <a:extLst>
                <a:ext uri="{FF2B5EF4-FFF2-40B4-BE49-F238E27FC236}">
                  <a16:creationId xmlns:a16="http://schemas.microsoft.com/office/drawing/2014/main" id="{C71496D6-00FA-792D-3BCD-188B1E34856C}"/>
                </a:ext>
              </a:extLst>
            </p:cNvPr>
            <p:cNvPicPr>
              <a:picLocks noChangeAspect="1"/>
            </p:cNvPicPr>
            <p:nvPr/>
          </p:nvPicPr>
          <p:blipFill rotWithShape="1">
            <a:blip r:embed="rId4"/>
            <a:srcRect l="46932" t="17965" r="39063" b="13099"/>
            <a:stretch/>
          </p:blipFill>
          <p:spPr>
            <a:xfrm>
              <a:off x="10591800" y="1732918"/>
              <a:ext cx="6424583" cy="8211180"/>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A440036E-4F3C-89D9-E046-0B3CBBEDB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0744" y="1931101"/>
              <a:ext cx="1581333" cy="384038"/>
            </a:xfrm>
            <a:prstGeom prst="rect">
              <a:avLst/>
            </a:prstGeom>
          </p:spPr>
        </p:pic>
      </p:grpSp>
    </p:spTree>
    <p:extLst>
      <p:ext uri="{BB962C8B-B14F-4D97-AF65-F5344CB8AC3E}">
        <p14:creationId xmlns:p14="http://schemas.microsoft.com/office/powerpoint/2010/main" val="63428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D8ECFCE-07C1-395E-A8EB-E462609F59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The Curve Balls</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sp>
        <p:nvSpPr>
          <p:cNvPr id="31" name="TextBox 30">
            <a:extLst>
              <a:ext uri="{FF2B5EF4-FFF2-40B4-BE49-F238E27FC236}">
                <a16:creationId xmlns:a16="http://schemas.microsoft.com/office/drawing/2014/main" id="{98776BBE-C55F-2432-0921-F11525DFDA00}"/>
              </a:ext>
            </a:extLst>
          </p:cNvPr>
          <p:cNvSpPr txBox="1"/>
          <p:nvPr/>
        </p:nvSpPr>
        <p:spPr>
          <a:xfrm>
            <a:off x="596772" y="2723492"/>
            <a:ext cx="7269596" cy="3847207"/>
          </a:xfrm>
          <a:prstGeom prst="rect">
            <a:avLst/>
          </a:prstGeom>
          <a:noFill/>
        </p:spPr>
        <p:txBody>
          <a:bodyPr wrap="square" rtlCol="0">
            <a:spAutoFit/>
          </a:bodyPr>
          <a:lstStyle/>
          <a:p>
            <a:pPr algn="ctr"/>
            <a:r>
              <a:rPr lang="en-US" sz="2800" b="1" u="sng" dirty="0"/>
              <a:t>The Curve Balls</a:t>
            </a:r>
          </a:p>
          <a:p>
            <a:pPr algn="ctr"/>
            <a:endParaRPr lang="en-US" sz="2400" b="1" u="sng" dirty="0"/>
          </a:p>
          <a:p>
            <a:pPr marL="342900" indent="-342900">
              <a:buFont typeface="Arial" panose="020B0604020202020204" pitchFamily="34" charset="0"/>
              <a:buChar char="•"/>
            </a:pPr>
            <a:r>
              <a:rPr lang="en-US" sz="2400" dirty="0"/>
              <a:t>If your costs need to or are going up, the costs can be adjusted in a budget.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If you are not paying yourself (enough), the costs can be adjusted in a budget.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If your company isn’t profitable, profits can be projected in a budget.</a:t>
            </a:r>
            <a:endParaRPr lang="en-US" sz="2800" dirty="0"/>
          </a:p>
        </p:txBody>
      </p:sp>
      <p:grpSp>
        <p:nvGrpSpPr>
          <p:cNvPr id="13" name="Group 12">
            <a:extLst>
              <a:ext uri="{FF2B5EF4-FFF2-40B4-BE49-F238E27FC236}">
                <a16:creationId xmlns:a16="http://schemas.microsoft.com/office/drawing/2014/main" id="{331EA3F1-DEFA-C273-5CF5-0ADEFED7C514}"/>
              </a:ext>
            </a:extLst>
          </p:cNvPr>
          <p:cNvGrpSpPr/>
          <p:nvPr/>
        </p:nvGrpSpPr>
        <p:grpSpPr>
          <a:xfrm>
            <a:off x="8325842" y="1946465"/>
            <a:ext cx="9156339" cy="7953825"/>
            <a:chOff x="8325842" y="1946465"/>
            <a:chExt cx="9156339" cy="7953825"/>
          </a:xfrm>
        </p:grpSpPr>
        <p:pic>
          <p:nvPicPr>
            <p:cNvPr id="24" name="Picture 23">
              <a:extLst>
                <a:ext uri="{FF2B5EF4-FFF2-40B4-BE49-F238E27FC236}">
                  <a16:creationId xmlns:a16="http://schemas.microsoft.com/office/drawing/2014/main" id="{D05B3AA5-07F8-C7D1-B950-6F4ADC1167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27" r="10827"/>
            <a:stretch/>
          </p:blipFill>
          <p:spPr>
            <a:xfrm>
              <a:off x="8325842" y="2615089"/>
              <a:ext cx="6324600" cy="4845116"/>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A9CD82F-2B86-CD07-0963-E0DA4A475365}"/>
                </a:ext>
              </a:extLst>
            </p:cNvPr>
            <p:cNvSpPr txBox="1"/>
            <p:nvPr/>
          </p:nvSpPr>
          <p:spPr>
            <a:xfrm>
              <a:off x="8325842" y="7460205"/>
              <a:ext cx="6324600" cy="230832"/>
            </a:xfrm>
            <a:prstGeom prst="rect">
              <a:avLst/>
            </a:prstGeom>
            <a:noFill/>
          </p:spPr>
          <p:txBody>
            <a:bodyPr wrap="square" rtlCol="0">
              <a:spAutoFit/>
            </a:bodyPr>
            <a:lstStyle/>
            <a:p>
              <a:r>
                <a:rPr lang="en-US" sz="900">
                  <a:hlinkClick r:id="rId5" tooltip="https://www.flickr.com/photos/illinoisspringfield/40521011753"/>
                </a:rPr>
                <a:t>This Photo</a:t>
              </a:r>
              <a:r>
                <a:rPr lang="en-US" sz="900"/>
                <a:t> by Unknown Author is licensed under </a:t>
              </a:r>
              <a:r>
                <a:rPr lang="en-US" sz="900">
                  <a:hlinkClick r:id="rId6" tooltip="https://creativecommons.org/licenses/by-nc-nd/3.0/"/>
                </a:rPr>
                <a:t>CC BY-NC-ND</a:t>
              </a:r>
              <a:endParaRPr lang="en-US" sz="900"/>
            </a:p>
          </p:txBody>
        </p:sp>
        <p:grpSp>
          <p:nvGrpSpPr>
            <p:cNvPr id="7" name="Group 6">
              <a:extLst>
                <a:ext uri="{FF2B5EF4-FFF2-40B4-BE49-F238E27FC236}">
                  <a16:creationId xmlns:a16="http://schemas.microsoft.com/office/drawing/2014/main" id="{11BE59B0-C74C-5288-7948-C916A914F872}"/>
                </a:ext>
              </a:extLst>
            </p:cNvPr>
            <p:cNvGrpSpPr/>
            <p:nvPr/>
          </p:nvGrpSpPr>
          <p:grpSpPr>
            <a:xfrm>
              <a:off x="13708749" y="1946465"/>
              <a:ext cx="2342798" cy="3883530"/>
              <a:chOff x="14678202" y="1868117"/>
              <a:chExt cx="2342798" cy="3883530"/>
            </a:xfrm>
          </p:grpSpPr>
          <p:pic>
            <p:nvPicPr>
              <p:cNvPr id="11" name="Picture 10">
                <a:extLst>
                  <a:ext uri="{FF2B5EF4-FFF2-40B4-BE49-F238E27FC236}">
                    <a16:creationId xmlns:a16="http://schemas.microsoft.com/office/drawing/2014/main" id="{3D652F03-A79A-8199-A395-86C33C57FDED}"/>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14678202" y="1868117"/>
                <a:ext cx="2342798" cy="35141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AF06855-F053-7362-54CE-E03C8A2E9AAF}"/>
                  </a:ext>
                </a:extLst>
              </p:cNvPr>
              <p:cNvSpPr txBox="1"/>
              <p:nvPr/>
            </p:nvSpPr>
            <p:spPr>
              <a:xfrm>
                <a:off x="14678202" y="5382315"/>
                <a:ext cx="2342798" cy="369332"/>
              </a:xfrm>
              <a:prstGeom prst="rect">
                <a:avLst/>
              </a:prstGeom>
              <a:noFill/>
            </p:spPr>
            <p:txBody>
              <a:bodyPr wrap="square" rtlCol="0">
                <a:spAutoFit/>
              </a:bodyPr>
              <a:lstStyle/>
              <a:p>
                <a:r>
                  <a:rPr lang="en-US" sz="900">
                    <a:hlinkClick r:id="rId8" tooltip="https://www.flickr.com/photos/bigwestconference/4581992843"/>
                  </a:rPr>
                  <a:t>This Photo</a:t>
                </a:r>
                <a:r>
                  <a:rPr lang="en-US" sz="900"/>
                  <a:t> by Unknown Author is licensed under </a:t>
                </a:r>
                <a:r>
                  <a:rPr lang="en-US" sz="900">
                    <a:hlinkClick r:id="rId6" tooltip="https://creativecommons.org/licenses/by-nc-nd/3.0/"/>
                  </a:rPr>
                  <a:t>CC BY-NC-ND</a:t>
                </a:r>
                <a:endParaRPr lang="en-US" sz="900"/>
              </a:p>
            </p:txBody>
          </p:sp>
        </p:grpSp>
        <p:grpSp>
          <p:nvGrpSpPr>
            <p:cNvPr id="10" name="Group 9">
              <a:extLst>
                <a:ext uri="{FF2B5EF4-FFF2-40B4-BE49-F238E27FC236}">
                  <a16:creationId xmlns:a16="http://schemas.microsoft.com/office/drawing/2014/main" id="{889F2725-5510-2921-0FB7-C1652A7D9609}"/>
                </a:ext>
              </a:extLst>
            </p:cNvPr>
            <p:cNvGrpSpPr/>
            <p:nvPr/>
          </p:nvGrpSpPr>
          <p:grpSpPr>
            <a:xfrm>
              <a:off x="12872170" y="6591300"/>
              <a:ext cx="4610011" cy="3308990"/>
              <a:chOff x="12872170" y="7018342"/>
              <a:chExt cx="4610011" cy="3308990"/>
            </a:xfrm>
          </p:grpSpPr>
          <p:pic>
            <p:nvPicPr>
              <p:cNvPr id="9" name="Picture 8">
                <a:extLst>
                  <a:ext uri="{FF2B5EF4-FFF2-40B4-BE49-F238E27FC236}">
                    <a16:creationId xmlns:a16="http://schemas.microsoft.com/office/drawing/2014/main" id="{77B8CB0D-2E8B-7789-E45B-CB9658C2C0B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12872170" y="7018342"/>
                <a:ext cx="4610011" cy="307815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29B5423-3920-FA9D-55F5-2210FE7C1D4C}"/>
                  </a:ext>
                </a:extLst>
              </p:cNvPr>
              <p:cNvSpPr txBox="1"/>
              <p:nvPr/>
            </p:nvSpPr>
            <p:spPr>
              <a:xfrm>
                <a:off x="12872170" y="10096500"/>
                <a:ext cx="4610011" cy="230832"/>
              </a:xfrm>
              <a:prstGeom prst="rect">
                <a:avLst/>
              </a:prstGeom>
              <a:noFill/>
            </p:spPr>
            <p:txBody>
              <a:bodyPr wrap="square" rtlCol="0">
                <a:spAutoFit/>
              </a:bodyPr>
              <a:lstStyle/>
              <a:p>
                <a:r>
                  <a:rPr lang="en-US" sz="900">
                    <a:hlinkClick r:id="rId10" tooltip="https://www.flickr.com/photos/saiatcalu/51160578384/"/>
                  </a:rPr>
                  <a:t>This Photo</a:t>
                </a:r>
                <a:r>
                  <a:rPr lang="en-US" sz="900"/>
                  <a:t> by Unknown Author is licensed under </a:t>
                </a:r>
                <a:r>
                  <a:rPr lang="en-US" sz="900">
                    <a:hlinkClick r:id="rId11" tooltip="https://creativecommons.org/licenses/by-nc-sa/3.0/"/>
                  </a:rPr>
                  <a:t>CC BY-SA-NC</a:t>
                </a:r>
                <a:endParaRPr lang="en-US" sz="900"/>
              </a:p>
            </p:txBody>
          </p:sp>
        </p:grpSp>
      </p:grpSp>
    </p:spTree>
    <p:extLst>
      <p:ext uri="{BB962C8B-B14F-4D97-AF65-F5344CB8AC3E}">
        <p14:creationId xmlns:p14="http://schemas.microsoft.com/office/powerpoint/2010/main" val="684435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D8ECFCE-07C1-395E-A8EB-E462609F59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The Curve Balls</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sp>
        <p:nvSpPr>
          <p:cNvPr id="2" name="TextBox 1">
            <a:extLst>
              <a:ext uri="{FF2B5EF4-FFF2-40B4-BE49-F238E27FC236}">
                <a16:creationId xmlns:a16="http://schemas.microsoft.com/office/drawing/2014/main" id="{37908F3D-461E-EF9A-87D0-F39ADDC5639C}"/>
              </a:ext>
            </a:extLst>
          </p:cNvPr>
          <p:cNvSpPr txBox="1"/>
          <p:nvPr/>
        </p:nvSpPr>
        <p:spPr>
          <a:xfrm>
            <a:off x="936093" y="2615089"/>
            <a:ext cx="7010400" cy="4708981"/>
          </a:xfrm>
          <a:prstGeom prst="rect">
            <a:avLst/>
          </a:prstGeom>
          <a:noFill/>
        </p:spPr>
        <p:txBody>
          <a:bodyPr wrap="square" rtlCol="0">
            <a:spAutoFit/>
          </a:bodyPr>
          <a:lstStyle/>
          <a:p>
            <a:pPr algn="ctr"/>
            <a:r>
              <a:rPr lang="en-US" sz="2800" dirty="0"/>
              <a:t>Adding Additional Costs – EXAMPLE</a:t>
            </a:r>
          </a:p>
          <a:p>
            <a:pPr algn="ctr"/>
            <a:endParaRPr lang="en-US" sz="2800" dirty="0"/>
          </a:p>
          <a:p>
            <a:r>
              <a:rPr lang="en-US" sz="2800" b="1" u="sng" dirty="0"/>
              <a:t>4. Divide Fixed Costs by Contribution Margin</a:t>
            </a:r>
          </a:p>
          <a:p>
            <a:pPr marL="914400" lvl="1" indent="-457200">
              <a:buFont typeface="+mj-lt"/>
              <a:buAutoNum type="alphaLcParenR"/>
            </a:pPr>
            <a:r>
              <a:rPr lang="en-US" sz="2400" dirty="0"/>
              <a:t>Fixed Cost $ 		=	$197,670</a:t>
            </a:r>
          </a:p>
          <a:p>
            <a:pPr marL="1371600" lvl="2" indent="-457200">
              <a:buFont typeface="+mj-lt"/>
              <a:buAutoNum type="alphaLcParenR"/>
            </a:pPr>
            <a:r>
              <a:rPr lang="en-US" sz="2400" dirty="0"/>
              <a:t>New Costs		=	$50,000</a:t>
            </a:r>
          </a:p>
          <a:p>
            <a:pPr marL="1371600" lvl="2" indent="-457200">
              <a:buFont typeface="+mj-lt"/>
              <a:buAutoNum type="alphaLcParenR"/>
            </a:pPr>
            <a:r>
              <a:rPr lang="en-US" sz="2400" dirty="0">
                <a:highlight>
                  <a:srgbClr val="FFFF00"/>
                </a:highlight>
              </a:rPr>
              <a:t>New Fixed Cost $	=	$247,670</a:t>
            </a:r>
          </a:p>
          <a:p>
            <a:pPr marL="914400" lvl="1" indent="-457200">
              <a:buFont typeface="+mj-lt"/>
              <a:buAutoNum type="alphaLcParenR"/>
            </a:pPr>
            <a:r>
              <a:rPr lang="en-US" sz="2400" dirty="0"/>
              <a:t>Contribution Margin%=	41%</a:t>
            </a:r>
          </a:p>
          <a:p>
            <a:pPr marL="914400" lvl="1" indent="-457200">
              <a:buFont typeface="+mj-lt"/>
              <a:buAutoNum type="alphaLcParenR"/>
            </a:pPr>
            <a:r>
              <a:rPr lang="en-US" sz="2400" dirty="0"/>
              <a:t>Old Break Even	=	$485,748</a:t>
            </a:r>
          </a:p>
          <a:p>
            <a:pPr marL="1371600" lvl="2" indent="-457200">
              <a:buFont typeface="+mj-lt"/>
              <a:buAutoNum type="alphaLcParenR"/>
            </a:pPr>
            <a:r>
              <a:rPr lang="en-US" sz="2400" dirty="0">
                <a:highlight>
                  <a:srgbClr val="FFFF00"/>
                </a:highlight>
              </a:rPr>
              <a:t>New Break Even	=	$604,073</a:t>
            </a:r>
          </a:p>
          <a:p>
            <a:pPr marL="1371600" lvl="2" indent="-457200">
              <a:buFont typeface="+mj-lt"/>
              <a:buAutoNum type="alphaLcParenR"/>
            </a:pPr>
            <a:endParaRPr lang="en-US" sz="2400" dirty="0">
              <a:highlight>
                <a:srgbClr val="FFFF00"/>
              </a:highlight>
            </a:endParaRPr>
          </a:p>
          <a:p>
            <a:pPr lvl="2"/>
            <a:r>
              <a:rPr lang="en-US" sz="2400" dirty="0">
                <a:highlight>
                  <a:srgbClr val="FFFF00"/>
                </a:highlight>
              </a:rPr>
              <a:t>**Narrative: For every </a:t>
            </a:r>
            <a:r>
              <a:rPr lang="en-US" sz="2400" b="1" u="sng" dirty="0">
                <a:highlight>
                  <a:srgbClr val="FFFF00"/>
                </a:highlight>
              </a:rPr>
              <a:t>$50,000 </a:t>
            </a:r>
            <a:r>
              <a:rPr lang="en-US" sz="2400" dirty="0">
                <a:highlight>
                  <a:srgbClr val="FFFF00"/>
                </a:highlight>
              </a:rPr>
              <a:t>in </a:t>
            </a:r>
            <a:r>
              <a:rPr lang="en-US" sz="2400" b="1" u="sng" dirty="0">
                <a:highlight>
                  <a:srgbClr val="FFFF00"/>
                </a:highlight>
              </a:rPr>
              <a:t>new</a:t>
            </a:r>
            <a:r>
              <a:rPr lang="en-US" sz="2400" dirty="0">
                <a:highlight>
                  <a:srgbClr val="FFFF00"/>
                </a:highlight>
              </a:rPr>
              <a:t> costs, sales </a:t>
            </a:r>
            <a:r>
              <a:rPr lang="en-US" sz="2400" b="1" u="sng" dirty="0">
                <a:highlight>
                  <a:srgbClr val="FFFF00"/>
                </a:highlight>
              </a:rPr>
              <a:t>must</a:t>
            </a:r>
            <a:r>
              <a:rPr lang="en-US" sz="2400" dirty="0">
                <a:highlight>
                  <a:srgbClr val="FFFF00"/>
                </a:highlight>
              </a:rPr>
              <a:t> increase </a:t>
            </a:r>
            <a:r>
              <a:rPr lang="en-US" sz="2400" b="1" u="sng" dirty="0">
                <a:highlight>
                  <a:srgbClr val="FFFF00"/>
                </a:highlight>
              </a:rPr>
              <a:t>$118,325</a:t>
            </a:r>
            <a:r>
              <a:rPr lang="en-US" sz="2400" dirty="0">
                <a:highlight>
                  <a:srgbClr val="FFFF00"/>
                </a:highlight>
              </a:rPr>
              <a:t>. </a:t>
            </a:r>
          </a:p>
        </p:txBody>
      </p:sp>
      <p:grpSp>
        <p:nvGrpSpPr>
          <p:cNvPr id="5" name="Group 4">
            <a:extLst>
              <a:ext uri="{FF2B5EF4-FFF2-40B4-BE49-F238E27FC236}">
                <a16:creationId xmlns:a16="http://schemas.microsoft.com/office/drawing/2014/main" id="{9250DC4F-DF31-A98E-914B-894088F62111}"/>
              </a:ext>
            </a:extLst>
          </p:cNvPr>
          <p:cNvGrpSpPr/>
          <p:nvPr/>
        </p:nvGrpSpPr>
        <p:grpSpPr>
          <a:xfrm>
            <a:off x="8325842" y="1946465"/>
            <a:ext cx="9156339" cy="7953825"/>
            <a:chOff x="8325842" y="1946465"/>
            <a:chExt cx="9156339" cy="7953825"/>
          </a:xfrm>
        </p:grpSpPr>
        <p:pic>
          <p:nvPicPr>
            <p:cNvPr id="7" name="Picture 6">
              <a:extLst>
                <a:ext uri="{FF2B5EF4-FFF2-40B4-BE49-F238E27FC236}">
                  <a16:creationId xmlns:a16="http://schemas.microsoft.com/office/drawing/2014/main" id="{E71B1F4F-C358-65ED-2FF5-83CAE9D8685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27" r="10827"/>
            <a:stretch/>
          </p:blipFill>
          <p:spPr>
            <a:xfrm>
              <a:off x="8325842" y="2615089"/>
              <a:ext cx="6324600" cy="4845116"/>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2C6CD6B-875D-F4DF-CA37-20184105CA94}"/>
                </a:ext>
              </a:extLst>
            </p:cNvPr>
            <p:cNvSpPr txBox="1"/>
            <p:nvPr/>
          </p:nvSpPr>
          <p:spPr>
            <a:xfrm>
              <a:off x="8325842" y="7460205"/>
              <a:ext cx="6324600" cy="230832"/>
            </a:xfrm>
            <a:prstGeom prst="rect">
              <a:avLst/>
            </a:prstGeom>
            <a:noFill/>
          </p:spPr>
          <p:txBody>
            <a:bodyPr wrap="square" rtlCol="0">
              <a:spAutoFit/>
            </a:bodyPr>
            <a:lstStyle/>
            <a:p>
              <a:r>
                <a:rPr lang="en-US" sz="900">
                  <a:hlinkClick r:id="rId5" tooltip="https://www.flickr.com/photos/illinoisspringfield/40521011753"/>
                </a:rPr>
                <a:t>This Photo</a:t>
              </a:r>
              <a:r>
                <a:rPr lang="en-US" sz="900"/>
                <a:t> by Unknown Author is licensed under </a:t>
              </a:r>
              <a:r>
                <a:rPr lang="en-US" sz="900">
                  <a:hlinkClick r:id="rId6" tooltip="https://creativecommons.org/licenses/by-nc-nd/3.0/"/>
                </a:rPr>
                <a:t>CC BY-NC-ND</a:t>
              </a:r>
              <a:endParaRPr lang="en-US" sz="900"/>
            </a:p>
          </p:txBody>
        </p:sp>
        <p:grpSp>
          <p:nvGrpSpPr>
            <p:cNvPr id="10" name="Group 9">
              <a:extLst>
                <a:ext uri="{FF2B5EF4-FFF2-40B4-BE49-F238E27FC236}">
                  <a16:creationId xmlns:a16="http://schemas.microsoft.com/office/drawing/2014/main" id="{197EC633-0B80-3856-6746-DC84F79A88E9}"/>
                </a:ext>
              </a:extLst>
            </p:cNvPr>
            <p:cNvGrpSpPr/>
            <p:nvPr/>
          </p:nvGrpSpPr>
          <p:grpSpPr>
            <a:xfrm>
              <a:off x="13708749" y="1946465"/>
              <a:ext cx="2342798" cy="3883530"/>
              <a:chOff x="14678202" y="1868117"/>
              <a:chExt cx="2342798" cy="3883530"/>
            </a:xfrm>
          </p:grpSpPr>
          <p:pic>
            <p:nvPicPr>
              <p:cNvPr id="16" name="Picture 15">
                <a:extLst>
                  <a:ext uri="{FF2B5EF4-FFF2-40B4-BE49-F238E27FC236}">
                    <a16:creationId xmlns:a16="http://schemas.microsoft.com/office/drawing/2014/main" id="{407270B6-B181-5A3E-4E84-556027051B3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14678202" y="1868117"/>
                <a:ext cx="2342798" cy="3514198"/>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AD08BE2E-06A0-728F-E9BA-793B3F4BC744}"/>
                  </a:ext>
                </a:extLst>
              </p:cNvPr>
              <p:cNvSpPr txBox="1"/>
              <p:nvPr/>
            </p:nvSpPr>
            <p:spPr>
              <a:xfrm>
                <a:off x="14678202" y="5382315"/>
                <a:ext cx="2342798" cy="369332"/>
              </a:xfrm>
              <a:prstGeom prst="rect">
                <a:avLst/>
              </a:prstGeom>
              <a:noFill/>
            </p:spPr>
            <p:txBody>
              <a:bodyPr wrap="square" rtlCol="0">
                <a:spAutoFit/>
              </a:bodyPr>
              <a:lstStyle/>
              <a:p>
                <a:r>
                  <a:rPr lang="en-US" sz="900">
                    <a:hlinkClick r:id="rId8" tooltip="https://www.flickr.com/photos/bigwestconference/4581992843"/>
                  </a:rPr>
                  <a:t>This Photo</a:t>
                </a:r>
                <a:r>
                  <a:rPr lang="en-US" sz="900"/>
                  <a:t> by Unknown Author is licensed under </a:t>
                </a:r>
                <a:r>
                  <a:rPr lang="en-US" sz="900">
                    <a:hlinkClick r:id="rId6" tooltip="https://creativecommons.org/licenses/by-nc-nd/3.0/"/>
                  </a:rPr>
                  <a:t>CC BY-NC-ND</a:t>
                </a:r>
                <a:endParaRPr lang="en-US" sz="900"/>
              </a:p>
            </p:txBody>
          </p:sp>
        </p:grpSp>
        <p:grpSp>
          <p:nvGrpSpPr>
            <p:cNvPr id="13" name="Group 12">
              <a:extLst>
                <a:ext uri="{FF2B5EF4-FFF2-40B4-BE49-F238E27FC236}">
                  <a16:creationId xmlns:a16="http://schemas.microsoft.com/office/drawing/2014/main" id="{CEDBCB77-75A1-2313-0C85-230C4AB3C0C4}"/>
                </a:ext>
              </a:extLst>
            </p:cNvPr>
            <p:cNvGrpSpPr/>
            <p:nvPr/>
          </p:nvGrpSpPr>
          <p:grpSpPr>
            <a:xfrm>
              <a:off x="12872170" y="6591300"/>
              <a:ext cx="4610011" cy="3308990"/>
              <a:chOff x="12872170" y="7018342"/>
              <a:chExt cx="4610011" cy="3308990"/>
            </a:xfrm>
          </p:grpSpPr>
          <p:pic>
            <p:nvPicPr>
              <p:cNvPr id="14" name="Picture 13">
                <a:extLst>
                  <a:ext uri="{FF2B5EF4-FFF2-40B4-BE49-F238E27FC236}">
                    <a16:creationId xmlns:a16="http://schemas.microsoft.com/office/drawing/2014/main" id="{DE168AF8-0060-19BF-0DC6-8C8818C077A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12872170" y="7018342"/>
                <a:ext cx="4610011" cy="307815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542190F-B092-86C2-6BD1-9FD629DF795A}"/>
                  </a:ext>
                </a:extLst>
              </p:cNvPr>
              <p:cNvSpPr txBox="1"/>
              <p:nvPr/>
            </p:nvSpPr>
            <p:spPr>
              <a:xfrm>
                <a:off x="12872170" y="10096500"/>
                <a:ext cx="4610011" cy="230832"/>
              </a:xfrm>
              <a:prstGeom prst="rect">
                <a:avLst/>
              </a:prstGeom>
              <a:noFill/>
            </p:spPr>
            <p:txBody>
              <a:bodyPr wrap="square" rtlCol="0">
                <a:spAutoFit/>
              </a:bodyPr>
              <a:lstStyle/>
              <a:p>
                <a:r>
                  <a:rPr lang="en-US" sz="900">
                    <a:hlinkClick r:id="rId10" tooltip="https://www.flickr.com/photos/saiatcalu/51160578384/"/>
                  </a:rPr>
                  <a:t>This Photo</a:t>
                </a:r>
                <a:r>
                  <a:rPr lang="en-US" sz="900"/>
                  <a:t> by Unknown Author is licensed under </a:t>
                </a:r>
                <a:r>
                  <a:rPr lang="en-US" sz="900">
                    <a:hlinkClick r:id="rId11" tooltip="https://creativecommons.org/licenses/by-nc-sa/3.0/"/>
                  </a:rPr>
                  <a:t>CC BY-SA-NC</a:t>
                </a:r>
                <a:endParaRPr lang="en-US" sz="900"/>
              </a:p>
            </p:txBody>
          </p:sp>
        </p:grpSp>
      </p:grpSp>
    </p:spTree>
    <p:extLst>
      <p:ext uri="{BB962C8B-B14F-4D97-AF65-F5344CB8AC3E}">
        <p14:creationId xmlns:p14="http://schemas.microsoft.com/office/powerpoint/2010/main" val="191207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D8ECFCE-07C1-395E-A8EB-E462609F59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500" y="-4000500"/>
            <a:ext cx="10287000" cy="18288000"/>
          </a:xfrm>
          <a:prstGeom prst="rect">
            <a:avLst/>
          </a:prstGeom>
        </p:spPr>
      </p:pic>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III: But Jason…What if… </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pic>
        <p:nvPicPr>
          <p:cNvPr id="24" name="Picture 23">
            <a:extLst>
              <a:ext uri="{FF2B5EF4-FFF2-40B4-BE49-F238E27FC236}">
                <a16:creationId xmlns:a16="http://schemas.microsoft.com/office/drawing/2014/main" id="{D05B3AA5-07F8-C7D1-B950-6F4ADC1167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9834506" y="2169234"/>
            <a:ext cx="7232528" cy="7370730"/>
          </a:xfrm>
          <a:prstGeom prst="rect">
            <a:avLst/>
          </a:prstGeom>
          <a:ln>
            <a:solidFill>
              <a:schemeClr val="tx1"/>
            </a:solidFill>
          </a:ln>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98776BBE-C55F-2432-0921-F11525DFDA00}"/>
              </a:ext>
            </a:extLst>
          </p:cNvPr>
          <p:cNvSpPr txBox="1"/>
          <p:nvPr/>
        </p:nvSpPr>
        <p:spPr>
          <a:xfrm>
            <a:off x="762000" y="2169234"/>
            <a:ext cx="8582167" cy="4093428"/>
          </a:xfrm>
          <a:prstGeom prst="rect">
            <a:avLst/>
          </a:prstGeom>
          <a:noFill/>
        </p:spPr>
        <p:txBody>
          <a:bodyPr wrap="square" rtlCol="0">
            <a:spAutoFit/>
          </a:bodyPr>
          <a:lstStyle/>
          <a:p>
            <a:pPr algn="ctr"/>
            <a:r>
              <a:rPr lang="en-US" sz="3200" b="1" u="sng" dirty="0"/>
              <a:t>What if my business is pre-venture or has less than 1 year of revenue?</a:t>
            </a:r>
          </a:p>
          <a:p>
            <a:endParaRPr lang="en-US" sz="2800" dirty="0"/>
          </a:p>
          <a:p>
            <a:pPr marL="914400" lvl="1" indent="-457200">
              <a:buFont typeface="Arial" panose="020B0604020202020204" pitchFamily="34" charset="0"/>
              <a:buChar char="•"/>
            </a:pPr>
            <a:r>
              <a:rPr lang="en-US" sz="2800" dirty="0"/>
              <a:t>We can use a margins-markup methodology.</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Sometimes successive approximation applies.</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This is an iterative process!</a:t>
            </a:r>
          </a:p>
          <a:p>
            <a:pPr marL="914400" lvl="1" indent="-457200">
              <a:buFont typeface="Arial" panose="020B0604020202020204" pitchFamily="34" charset="0"/>
              <a:buChar char="•"/>
            </a:pPr>
            <a:endParaRPr lang="en-US" sz="2800" dirty="0"/>
          </a:p>
        </p:txBody>
      </p:sp>
      <p:pic>
        <p:nvPicPr>
          <p:cNvPr id="9" name="Picture 8" descr="A picture containing clipart&#10;&#10;Description automatically generated">
            <a:extLst>
              <a:ext uri="{FF2B5EF4-FFF2-40B4-BE49-F238E27FC236}">
                <a16:creationId xmlns:a16="http://schemas.microsoft.com/office/drawing/2014/main" id="{93D8C8B5-9FAF-9FF8-2BE7-77D04E2B34D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134600" y="7200900"/>
            <a:ext cx="1701379" cy="2168424"/>
          </a:xfrm>
          <a:prstGeom prst="rect">
            <a:avLst/>
          </a:prstGeom>
          <a:effectLst/>
        </p:spPr>
      </p:pic>
    </p:spTree>
    <p:extLst>
      <p:ext uri="{BB962C8B-B14F-4D97-AF65-F5344CB8AC3E}">
        <p14:creationId xmlns:p14="http://schemas.microsoft.com/office/powerpoint/2010/main" val="3904557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477000" y="1485900"/>
            <a:ext cx="5030018" cy="0"/>
          </a:xfrm>
          <a:prstGeom prst="line">
            <a:avLst/>
          </a:prstGeom>
          <a:ln w="38100" cap="flat">
            <a:solidFill>
              <a:srgbClr val="43B3E3"/>
            </a:solidFill>
            <a:prstDash val="solid"/>
            <a:headEnd type="none" w="sm" len="sm"/>
            <a:tailEnd type="none" w="sm" len="sm"/>
          </a:ln>
        </p:spPr>
        <p:txBody>
          <a:bodyPr/>
          <a:lstStyle/>
          <a:p>
            <a:endParaRPr lang="en-US"/>
          </a:p>
        </p:txBody>
      </p:sp>
      <p:sp>
        <p:nvSpPr>
          <p:cNvPr id="3" name="TextBox 3"/>
          <p:cNvSpPr txBox="1"/>
          <p:nvPr/>
        </p:nvSpPr>
        <p:spPr>
          <a:xfrm>
            <a:off x="-2" y="229926"/>
            <a:ext cx="18288002" cy="1484574"/>
          </a:xfrm>
          <a:prstGeom prst="rect">
            <a:avLst/>
          </a:prstGeom>
        </p:spPr>
        <p:txBody>
          <a:bodyPr wrap="square" lIns="0" tIns="0" rIns="0" bIns="0" rtlCol="0" anchor="t">
            <a:spAutoFit/>
          </a:bodyPr>
          <a:lstStyle/>
          <a:p>
            <a:pPr algn="ctr">
              <a:lnSpc>
                <a:spcPts val="12022"/>
              </a:lnSpc>
            </a:pPr>
            <a:r>
              <a:rPr lang="en-US" sz="8587" b="1" dirty="0">
                <a:solidFill>
                  <a:srgbClr val="747C84"/>
                </a:solidFill>
                <a:latin typeface="+mj-lt"/>
              </a:rPr>
              <a:t>Summary</a:t>
            </a:r>
          </a:p>
        </p:txBody>
      </p:sp>
      <p:sp>
        <p:nvSpPr>
          <p:cNvPr id="11" name="TextBox 5">
            <a:extLst>
              <a:ext uri="{FF2B5EF4-FFF2-40B4-BE49-F238E27FC236}">
                <a16:creationId xmlns:a16="http://schemas.microsoft.com/office/drawing/2014/main" id="{88C5C011-5482-FF12-EC3B-9C03DBECCDA9}"/>
              </a:ext>
            </a:extLst>
          </p:cNvPr>
          <p:cNvSpPr txBox="1"/>
          <p:nvPr/>
        </p:nvSpPr>
        <p:spPr>
          <a:xfrm>
            <a:off x="8017254" y="2161687"/>
            <a:ext cx="9889746" cy="1751249"/>
          </a:xfrm>
          <a:prstGeom prst="rect">
            <a:avLst/>
          </a:prstGeom>
        </p:spPr>
        <p:txBody>
          <a:bodyPr wrap="square" lIns="0" tIns="0" rIns="0" bIns="0" rtlCol="0" anchor="t">
            <a:spAutoFit/>
          </a:bodyPr>
          <a:lstStyle/>
          <a:p>
            <a:pPr algn="ctr">
              <a:lnSpc>
                <a:spcPct val="150000"/>
              </a:lnSpc>
            </a:pPr>
            <a:r>
              <a:rPr lang="en-US" sz="4000" b="1" u="sng" dirty="0">
                <a:solidFill>
                  <a:srgbClr val="F4841C"/>
                </a:solidFill>
                <a:latin typeface="+mj-lt"/>
              </a:rPr>
              <a:t>If you’re having troubles off-ramping from the Stabilization Grant and rates are a cause:</a:t>
            </a:r>
            <a:endParaRPr lang="en-US" sz="800" b="1" u="sng" dirty="0">
              <a:solidFill>
                <a:srgbClr val="F4841C"/>
              </a:solidFill>
              <a:latin typeface="+mj-lt"/>
            </a:endParaRPr>
          </a:p>
        </p:txBody>
      </p:sp>
      <p:pic>
        <p:nvPicPr>
          <p:cNvPr id="5" name="Picture 4">
            <a:extLst>
              <a:ext uri="{FF2B5EF4-FFF2-40B4-BE49-F238E27FC236}">
                <a16:creationId xmlns:a16="http://schemas.microsoft.com/office/drawing/2014/main" id="{6AA24689-48F9-E088-52F1-D9EAFF438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8531" y="2741875"/>
            <a:ext cx="7372357" cy="553881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6ACD956-4DD2-E020-E987-E5E4DC586463}"/>
              </a:ext>
            </a:extLst>
          </p:cNvPr>
          <p:cNvSpPr txBox="1"/>
          <p:nvPr/>
        </p:nvSpPr>
        <p:spPr>
          <a:xfrm>
            <a:off x="8376680" y="4128416"/>
            <a:ext cx="9170894" cy="1045223"/>
          </a:xfrm>
          <a:prstGeom prst="rect">
            <a:avLst/>
          </a:prstGeom>
          <a:noFill/>
        </p:spPr>
        <p:txBody>
          <a:bodyPr wrap="square">
            <a:spAutoFit/>
          </a:bodyPr>
          <a:lstStyle/>
          <a:p>
            <a:pPr algn="ctr">
              <a:lnSpc>
                <a:spcPct val="200000"/>
              </a:lnSpc>
            </a:pPr>
            <a:r>
              <a:rPr lang="en-US" sz="3600" u="sng" dirty="0">
                <a:solidFill>
                  <a:srgbClr val="F4841C"/>
                </a:solidFill>
                <a:latin typeface="+mj-lt"/>
              </a:rPr>
              <a:t>Three options: </a:t>
            </a:r>
          </a:p>
        </p:txBody>
      </p:sp>
      <p:sp>
        <p:nvSpPr>
          <p:cNvPr id="8" name="TextBox 7">
            <a:extLst>
              <a:ext uri="{FF2B5EF4-FFF2-40B4-BE49-F238E27FC236}">
                <a16:creationId xmlns:a16="http://schemas.microsoft.com/office/drawing/2014/main" id="{28A4E904-4E92-95A6-2F9F-B40C8758F93E}"/>
              </a:ext>
            </a:extLst>
          </p:cNvPr>
          <p:cNvSpPr txBox="1"/>
          <p:nvPr/>
        </p:nvSpPr>
        <p:spPr>
          <a:xfrm>
            <a:off x="8390127" y="5255380"/>
            <a:ext cx="9144000" cy="2909130"/>
          </a:xfrm>
          <a:prstGeom prst="rect">
            <a:avLst/>
          </a:prstGeom>
          <a:noFill/>
        </p:spPr>
        <p:txBody>
          <a:bodyPr wrap="square">
            <a:spAutoFit/>
          </a:bodyPr>
          <a:lstStyle/>
          <a:p>
            <a:pPr algn="ctr">
              <a:lnSpc>
                <a:spcPct val="200000"/>
              </a:lnSpc>
            </a:pPr>
            <a:r>
              <a:rPr lang="en-US" sz="3200" dirty="0">
                <a:solidFill>
                  <a:srgbClr val="F4841C"/>
                </a:solidFill>
                <a:latin typeface="+mj-lt"/>
              </a:rPr>
              <a:t>Rate Adjustments</a:t>
            </a:r>
          </a:p>
          <a:p>
            <a:pPr algn="ctr">
              <a:lnSpc>
                <a:spcPct val="200000"/>
              </a:lnSpc>
            </a:pPr>
            <a:r>
              <a:rPr lang="en-US" sz="3200" dirty="0">
                <a:solidFill>
                  <a:srgbClr val="F4841C"/>
                </a:solidFill>
                <a:latin typeface="+mj-lt"/>
              </a:rPr>
              <a:t>Revenue Diversification</a:t>
            </a:r>
          </a:p>
          <a:p>
            <a:pPr algn="ctr">
              <a:lnSpc>
                <a:spcPct val="200000"/>
              </a:lnSpc>
            </a:pPr>
            <a:r>
              <a:rPr lang="en-US" sz="3200" dirty="0">
                <a:solidFill>
                  <a:srgbClr val="F4841C"/>
                </a:solidFill>
                <a:latin typeface="+mj-lt"/>
              </a:rPr>
              <a:t>Worst Case Scenarios</a:t>
            </a:r>
          </a:p>
        </p:txBody>
      </p:sp>
    </p:spTree>
    <p:extLst>
      <p:ext uri="{BB962C8B-B14F-4D97-AF65-F5344CB8AC3E}">
        <p14:creationId xmlns:p14="http://schemas.microsoft.com/office/powerpoint/2010/main" val="79791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477000" y="1485900"/>
            <a:ext cx="5030018" cy="0"/>
          </a:xfrm>
          <a:prstGeom prst="line">
            <a:avLst/>
          </a:prstGeom>
          <a:ln w="38100" cap="flat">
            <a:solidFill>
              <a:srgbClr val="43B3E3"/>
            </a:solidFill>
            <a:prstDash val="solid"/>
            <a:headEnd type="none" w="sm" len="sm"/>
            <a:tailEnd type="none" w="sm" len="sm"/>
          </a:ln>
        </p:spPr>
        <p:txBody>
          <a:bodyPr/>
          <a:lstStyle/>
          <a:p>
            <a:endParaRPr lang="en-US"/>
          </a:p>
        </p:txBody>
      </p:sp>
      <p:sp>
        <p:nvSpPr>
          <p:cNvPr id="3" name="TextBox 3"/>
          <p:cNvSpPr txBox="1"/>
          <p:nvPr/>
        </p:nvSpPr>
        <p:spPr>
          <a:xfrm>
            <a:off x="-2" y="229926"/>
            <a:ext cx="18288002" cy="1484574"/>
          </a:xfrm>
          <a:prstGeom prst="rect">
            <a:avLst/>
          </a:prstGeom>
        </p:spPr>
        <p:txBody>
          <a:bodyPr wrap="square" lIns="0" tIns="0" rIns="0" bIns="0" rtlCol="0" anchor="t">
            <a:spAutoFit/>
          </a:bodyPr>
          <a:lstStyle/>
          <a:p>
            <a:pPr algn="ctr">
              <a:lnSpc>
                <a:spcPts val="12022"/>
              </a:lnSpc>
            </a:pPr>
            <a:r>
              <a:rPr lang="en-US" sz="8587" b="1" dirty="0">
                <a:solidFill>
                  <a:srgbClr val="747C84"/>
                </a:solidFill>
                <a:latin typeface="+mj-lt"/>
              </a:rPr>
              <a:t>Summary</a:t>
            </a:r>
          </a:p>
        </p:txBody>
      </p:sp>
      <p:sp>
        <p:nvSpPr>
          <p:cNvPr id="11" name="TextBox 5">
            <a:extLst>
              <a:ext uri="{FF2B5EF4-FFF2-40B4-BE49-F238E27FC236}">
                <a16:creationId xmlns:a16="http://schemas.microsoft.com/office/drawing/2014/main" id="{88C5C011-5482-FF12-EC3B-9C03DBECCDA9}"/>
              </a:ext>
            </a:extLst>
          </p:cNvPr>
          <p:cNvSpPr txBox="1"/>
          <p:nvPr/>
        </p:nvSpPr>
        <p:spPr>
          <a:xfrm>
            <a:off x="8610600" y="2498557"/>
            <a:ext cx="9449206" cy="5290679"/>
          </a:xfrm>
          <a:prstGeom prst="rect">
            <a:avLst/>
          </a:prstGeom>
        </p:spPr>
        <p:txBody>
          <a:bodyPr wrap="square" lIns="0" tIns="0" rIns="0" bIns="0" rtlCol="0" anchor="t">
            <a:spAutoFit/>
          </a:bodyPr>
          <a:lstStyle/>
          <a:p>
            <a:pPr algn="ctr">
              <a:lnSpc>
                <a:spcPts val="4206"/>
              </a:lnSpc>
            </a:pPr>
            <a:r>
              <a:rPr lang="en-US" sz="5400" b="1" u="sng" dirty="0">
                <a:solidFill>
                  <a:srgbClr val="F4841C"/>
                </a:solidFill>
              </a:rPr>
              <a:t>What we've learned:</a:t>
            </a:r>
            <a:endParaRPr lang="en-US" sz="1050" b="1" u="sng" dirty="0">
              <a:solidFill>
                <a:srgbClr val="F4841C"/>
              </a:solidFill>
            </a:endParaRPr>
          </a:p>
          <a:p>
            <a:pPr algn="ctr">
              <a:lnSpc>
                <a:spcPct val="200000"/>
              </a:lnSpc>
            </a:pPr>
            <a:r>
              <a:rPr lang="en-US" sz="4000" dirty="0">
                <a:solidFill>
                  <a:srgbClr val="F4841C"/>
                </a:solidFill>
              </a:rPr>
              <a:t>Your business is unique</a:t>
            </a:r>
          </a:p>
          <a:p>
            <a:pPr algn="ctr">
              <a:lnSpc>
                <a:spcPct val="200000"/>
              </a:lnSpc>
            </a:pPr>
            <a:r>
              <a:rPr lang="en-US" sz="4000" dirty="0">
                <a:solidFill>
                  <a:srgbClr val="F4841C"/>
                </a:solidFill>
              </a:rPr>
              <a:t>Accurate rate setting is art and science</a:t>
            </a:r>
          </a:p>
          <a:p>
            <a:pPr algn="ctr">
              <a:lnSpc>
                <a:spcPct val="200000"/>
              </a:lnSpc>
            </a:pPr>
            <a:r>
              <a:rPr lang="en-US" sz="4000" dirty="0">
                <a:solidFill>
                  <a:srgbClr val="F4841C"/>
                </a:solidFill>
              </a:rPr>
              <a:t>Finance is FUN</a:t>
            </a:r>
            <a:endParaRPr lang="en-US" sz="3004" dirty="0">
              <a:solidFill>
                <a:srgbClr val="F4841C"/>
              </a:solidFill>
            </a:endParaRPr>
          </a:p>
          <a:p>
            <a:pPr algn="ctr">
              <a:lnSpc>
                <a:spcPct val="200000"/>
              </a:lnSpc>
            </a:pPr>
            <a:r>
              <a:rPr lang="en-US" sz="4000" dirty="0">
                <a:solidFill>
                  <a:srgbClr val="F4841C"/>
                </a:solidFill>
              </a:rPr>
              <a:t>MCCBC is here to help</a:t>
            </a:r>
          </a:p>
        </p:txBody>
      </p:sp>
      <p:pic>
        <p:nvPicPr>
          <p:cNvPr id="13" name="Picture 12" descr="A picture containing arrow&#10;&#10;Description automatically generated">
            <a:extLst>
              <a:ext uri="{FF2B5EF4-FFF2-40B4-BE49-F238E27FC236}">
                <a16:creationId xmlns:a16="http://schemas.microsoft.com/office/drawing/2014/main" id="{6A89B1D1-1180-A77E-D4FF-C37C2395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71700"/>
            <a:ext cx="7569200" cy="7175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Where Can I Learn More?</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pic>
        <p:nvPicPr>
          <p:cNvPr id="8" name="Picture 7">
            <a:extLst>
              <a:ext uri="{FF2B5EF4-FFF2-40B4-BE49-F238E27FC236}">
                <a16:creationId xmlns:a16="http://schemas.microsoft.com/office/drawing/2014/main" id="{5604C61D-4FA9-0E70-A632-1BC334E5FE21}"/>
              </a:ext>
            </a:extLst>
          </p:cNvPr>
          <p:cNvPicPr>
            <a:picLocks noChangeAspect="1"/>
          </p:cNvPicPr>
          <p:nvPr/>
        </p:nvPicPr>
        <p:blipFill rotWithShape="1">
          <a:blip r:embed="rId2"/>
          <a:srcRect l="38625" t="4241" r="31374" b="5588"/>
          <a:stretch/>
        </p:blipFill>
        <p:spPr>
          <a:xfrm>
            <a:off x="2209800" y="2705100"/>
            <a:ext cx="6629400" cy="517316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3957E57-6208-9A1C-7FD3-6C22A147F1E1}"/>
              </a:ext>
            </a:extLst>
          </p:cNvPr>
          <p:cNvPicPr>
            <a:picLocks noChangeAspect="1"/>
          </p:cNvPicPr>
          <p:nvPr/>
        </p:nvPicPr>
        <p:blipFill rotWithShape="1">
          <a:blip r:embed="rId3"/>
          <a:srcRect l="41249" t="11417" r="33751" b="14690"/>
          <a:stretch/>
        </p:blipFill>
        <p:spPr>
          <a:xfrm>
            <a:off x="9144000" y="2705100"/>
            <a:ext cx="6781800" cy="5203994"/>
          </a:xfrm>
          <a:prstGeom prst="rect">
            <a:avLst/>
          </a:prstGeom>
          <a:effectLst>
            <a:outerShdw blurRad="50800" dist="38100" dir="2700000" algn="tl" rotWithShape="0">
              <a:prstClr val="black">
                <a:alpha val="40000"/>
              </a:prstClr>
            </a:outerShdw>
          </a:effectLst>
        </p:spPr>
      </p:pic>
      <p:sp>
        <p:nvSpPr>
          <p:cNvPr id="15" name="TextBox 5">
            <a:extLst>
              <a:ext uri="{FF2B5EF4-FFF2-40B4-BE49-F238E27FC236}">
                <a16:creationId xmlns:a16="http://schemas.microsoft.com/office/drawing/2014/main" id="{620A26EC-E7BA-4EBE-A1CE-8DB1E831A851}"/>
              </a:ext>
            </a:extLst>
          </p:cNvPr>
          <p:cNvSpPr txBox="1"/>
          <p:nvPr/>
        </p:nvSpPr>
        <p:spPr>
          <a:xfrm>
            <a:off x="460165" y="8278529"/>
            <a:ext cx="17297400" cy="1576137"/>
          </a:xfrm>
          <a:prstGeom prst="rect">
            <a:avLst/>
          </a:prstGeom>
        </p:spPr>
        <p:txBody>
          <a:bodyPr wrap="square" lIns="0" tIns="0" rIns="0" bIns="0" rtlCol="0" anchor="t">
            <a:spAutoFit/>
          </a:bodyPr>
          <a:lstStyle/>
          <a:p>
            <a:pPr lvl="1" algn="ctr">
              <a:lnSpc>
                <a:spcPct val="150000"/>
              </a:lnSpc>
            </a:pPr>
            <a:r>
              <a:rPr lang="en-US" sz="3600" b="1" dirty="0">
                <a:solidFill>
                  <a:srgbClr val="111111"/>
                </a:solidFill>
                <a:latin typeface="+mj-lt"/>
                <a:hlinkClick r:id="rId4"/>
              </a:rPr>
              <a:t>https://sbdc.mt.gov/Services/Trainings-and-Workshops/Profit-Mastery</a:t>
            </a:r>
            <a:endParaRPr lang="en-US" sz="3600" b="1" dirty="0">
              <a:solidFill>
                <a:srgbClr val="111111"/>
              </a:solidFill>
              <a:latin typeface="+mj-lt"/>
            </a:endParaRPr>
          </a:p>
          <a:p>
            <a:pPr lvl="1" algn="ctr">
              <a:lnSpc>
                <a:spcPct val="150000"/>
              </a:lnSpc>
            </a:pPr>
            <a:r>
              <a:rPr lang="en-US" sz="3600" b="1" dirty="0">
                <a:solidFill>
                  <a:srgbClr val="111111"/>
                </a:solidFill>
                <a:latin typeface="+mj-lt"/>
                <a:hlinkClick r:id="rId5"/>
              </a:rPr>
              <a:t>https://sbdc.mt.gov/Services/Trainings-and-Workshops/</a:t>
            </a:r>
            <a:r>
              <a:rPr lang="en-US" sz="3600" b="1" dirty="0">
                <a:solidFill>
                  <a:srgbClr val="111111"/>
                </a:solidFill>
                <a:latin typeface="+mj-lt"/>
              </a:rPr>
              <a:t>  </a:t>
            </a:r>
          </a:p>
        </p:txBody>
      </p:sp>
      <p:sp>
        <p:nvSpPr>
          <p:cNvPr id="5" name="TextBox 5">
            <a:extLst>
              <a:ext uri="{FF2B5EF4-FFF2-40B4-BE49-F238E27FC236}">
                <a16:creationId xmlns:a16="http://schemas.microsoft.com/office/drawing/2014/main" id="{D5BCF3BA-F9F0-9B41-5C99-51030770640A}"/>
              </a:ext>
            </a:extLst>
          </p:cNvPr>
          <p:cNvSpPr txBox="1"/>
          <p:nvPr/>
        </p:nvSpPr>
        <p:spPr>
          <a:xfrm>
            <a:off x="190500" y="1485900"/>
            <a:ext cx="17297400" cy="993477"/>
          </a:xfrm>
          <a:prstGeom prst="rect">
            <a:avLst/>
          </a:prstGeom>
        </p:spPr>
        <p:txBody>
          <a:bodyPr wrap="square" lIns="0" tIns="0" rIns="0" bIns="0" rtlCol="0" anchor="t">
            <a:spAutoFit/>
          </a:bodyPr>
          <a:lstStyle/>
          <a:p>
            <a:pPr lvl="1" algn="ctr">
              <a:lnSpc>
                <a:spcPct val="150000"/>
              </a:lnSpc>
            </a:pPr>
            <a:r>
              <a:rPr lang="en-US" sz="4800" b="1" dirty="0">
                <a:solidFill>
                  <a:srgbClr val="111111"/>
                </a:solidFill>
                <a:latin typeface="+mj-lt"/>
              </a:rPr>
              <a:t>Training: Profit Mastery</a:t>
            </a:r>
          </a:p>
        </p:txBody>
      </p:sp>
    </p:spTree>
    <p:extLst>
      <p:ext uri="{BB962C8B-B14F-4D97-AF65-F5344CB8AC3E}">
        <p14:creationId xmlns:p14="http://schemas.microsoft.com/office/powerpoint/2010/main" val="398272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0" y="-6402317"/>
            <a:ext cx="18599898" cy="18599898"/>
          </a:xfrm>
          <a:prstGeom prst="rect">
            <a:avLst/>
          </a:prstGeom>
        </p:spPr>
      </p:pic>
      <p:sp>
        <p:nvSpPr>
          <p:cNvPr id="3" name="AutoShape 3"/>
          <p:cNvSpPr/>
          <p:nvPr/>
        </p:nvSpPr>
        <p:spPr>
          <a:xfrm>
            <a:off x="4105793" y="2427176"/>
            <a:ext cx="10076414" cy="0"/>
          </a:xfrm>
          <a:prstGeom prst="line">
            <a:avLst/>
          </a:prstGeom>
          <a:ln w="38100" cap="flat">
            <a:solidFill>
              <a:srgbClr val="43B3E3"/>
            </a:solidFill>
            <a:prstDash val="solid"/>
            <a:headEnd type="none" w="sm" len="sm"/>
            <a:tailEnd type="none" w="sm" len="sm"/>
          </a:ln>
        </p:spPr>
        <p:txBody>
          <a:bodyPr/>
          <a:lstStyle/>
          <a:p>
            <a:endParaRPr lang="en-US"/>
          </a:p>
        </p:txBody>
      </p:sp>
      <p:pic>
        <p:nvPicPr>
          <p:cNvPr id="4" name="Picture 4"/>
          <p:cNvPicPr>
            <a:picLocks noChangeAspect="1"/>
          </p:cNvPicPr>
          <p:nvPr/>
        </p:nvPicPr>
        <p:blipFill>
          <a:blip r:embed="rId4"/>
          <a:srcRect t="23567" b="22494"/>
          <a:stretch>
            <a:fillRect/>
          </a:stretch>
        </p:blipFill>
        <p:spPr>
          <a:xfrm>
            <a:off x="7414826" y="602065"/>
            <a:ext cx="6767381" cy="1825111"/>
          </a:xfrm>
          <a:prstGeom prst="rect">
            <a:avLst/>
          </a:prstGeom>
        </p:spPr>
      </p:pic>
      <p:sp>
        <p:nvSpPr>
          <p:cNvPr id="5" name="TextBox 5"/>
          <p:cNvSpPr txBox="1"/>
          <p:nvPr/>
        </p:nvSpPr>
        <p:spPr>
          <a:xfrm>
            <a:off x="3760662" y="962850"/>
            <a:ext cx="4070829" cy="1231439"/>
          </a:xfrm>
          <a:prstGeom prst="rect">
            <a:avLst/>
          </a:prstGeom>
        </p:spPr>
        <p:txBody>
          <a:bodyPr lIns="0" tIns="0" rIns="0" bIns="0" rtlCol="0" anchor="t">
            <a:spAutoFit/>
          </a:bodyPr>
          <a:lstStyle/>
          <a:p>
            <a:pPr algn="ctr">
              <a:lnSpc>
                <a:spcPts val="10147"/>
              </a:lnSpc>
            </a:pPr>
            <a:r>
              <a:rPr lang="en-US" sz="7248" b="1" dirty="0">
                <a:solidFill>
                  <a:srgbClr val="747C84"/>
                </a:solidFill>
                <a:latin typeface="+mj-lt"/>
              </a:rPr>
              <a:t>What is: </a:t>
            </a:r>
          </a:p>
        </p:txBody>
      </p:sp>
      <p:sp>
        <p:nvSpPr>
          <p:cNvPr id="6" name="TextBox 6"/>
          <p:cNvSpPr txBox="1"/>
          <p:nvPr/>
        </p:nvSpPr>
        <p:spPr>
          <a:xfrm>
            <a:off x="916050" y="2821303"/>
            <a:ext cx="3102618" cy="569387"/>
          </a:xfrm>
          <a:prstGeom prst="rect">
            <a:avLst/>
          </a:prstGeom>
        </p:spPr>
        <p:txBody>
          <a:bodyPr wrap="square" lIns="0" tIns="0" rIns="0" bIns="0" rtlCol="0" anchor="t">
            <a:spAutoFit/>
          </a:bodyPr>
          <a:lstStyle/>
          <a:p>
            <a:pPr>
              <a:lnSpc>
                <a:spcPts val="4620"/>
              </a:lnSpc>
            </a:pPr>
            <a:r>
              <a:rPr lang="en-US" sz="3300" b="1" dirty="0">
                <a:solidFill>
                  <a:srgbClr val="1EA582"/>
                </a:solidFill>
                <a:latin typeface="+mj-lt"/>
              </a:rPr>
              <a:t>Launched in:</a:t>
            </a:r>
          </a:p>
        </p:txBody>
      </p:sp>
      <p:sp>
        <p:nvSpPr>
          <p:cNvPr id="7" name="TextBox 7"/>
          <p:cNvSpPr txBox="1"/>
          <p:nvPr/>
        </p:nvSpPr>
        <p:spPr>
          <a:xfrm>
            <a:off x="916048" y="4714387"/>
            <a:ext cx="3102620" cy="569387"/>
          </a:xfrm>
          <a:prstGeom prst="rect">
            <a:avLst/>
          </a:prstGeom>
        </p:spPr>
        <p:txBody>
          <a:bodyPr wrap="square" lIns="0" tIns="0" rIns="0" bIns="0" rtlCol="0" anchor="t">
            <a:spAutoFit/>
          </a:bodyPr>
          <a:lstStyle/>
          <a:p>
            <a:pPr>
              <a:lnSpc>
                <a:spcPts val="4620"/>
              </a:lnSpc>
            </a:pPr>
            <a:r>
              <a:rPr lang="en-US" sz="3300" b="1" dirty="0">
                <a:solidFill>
                  <a:srgbClr val="43B3E3"/>
                </a:solidFill>
                <a:latin typeface="+mj-lt"/>
              </a:rPr>
              <a:t>Focusing on:</a:t>
            </a:r>
          </a:p>
        </p:txBody>
      </p:sp>
      <p:sp>
        <p:nvSpPr>
          <p:cNvPr id="8" name="TextBox 8"/>
          <p:cNvSpPr txBox="1"/>
          <p:nvPr/>
        </p:nvSpPr>
        <p:spPr>
          <a:xfrm>
            <a:off x="916048" y="6759889"/>
            <a:ext cx="3102620" cy="563880"/>
          </a:xfrm>
          <a:prstGeom prst="rect">
            <a:avLst/>
          </a:prstGeom>
        </p:spPr>
        <p:txBody>
          <a:bodyPr lIns="0" tIns="0" rIns="0" bIns="0" rtlCol="0" anchor="t">
            <a:spAutoFit/>
          </a:bodyPr>
          <a:lstStyle/>
          <a:p>
            <a:pPr>
              <a:lnSpc>
                <a:spcPts val="4620"/>
              </a:lnSpc>
            </a:pPr>
            <a:r>
              <a:rPr lang="en-US" sz="3300" b="1" dirty="0">
                <a:solidFill>
                  <a:srgbClr val="F4841C"/>
                </a:solidFill>
                <a:latin typeface="+mj-lt"/>
              </a:rPr>
              <a:t>Critical Areas:</a:t>
            </a:r>
          </a:p>
        </p:txBody>
      </p:sp>
      <p:sp>
        <p:nvSpPr>
          <p:cNvPr id="9" name="TextBox 9"/>
          <p:cNvSpPr txBox="1"/>
          <p:nvPr/>
        </p:nvSpPr>
        <p:spPr>
          <a:xfrm>
            <a:off x="916048" y="8376029"/>
            <a:ext cx="2397919" cy="563913"/>
          </a:xfrm>
          <a:prstGeom prst="rect">
            <a:avLst/>
          </a:prstGeom>
        </p:spPr>
        <p:txBody>
          <a:bodyPr lIns="0" tIns="0" rIns="0" bIns="0" rtlCol="0" anchor="t">
            <a:spAutoFit/>
          </a:bodyPr>
          <a:lstStyle/>
          <a:p>
            <a:pPr>
              <a:lnSpc>
                <a:spcPts val="4618"/>
              </a:lnSpc>
            </a:pPr>
            <a:r>
              <a:rPr lang="en-US" sz="3298" b="1" dirty="0">
                <a:solidFill>
                  <a:srgbClr val="FFFFFF"/>
                </a:solidFill>
                <a:latin typeface="+mj-lt"/>
              </a:rPr>
              <a:t>Staffed by:</a:t>
            </a:r>
          </a:p>
        </p:txBody>
      </p:sp>
      <p:sp>
        <p:nvSpPr>
          <p:cNvPr id="10" name="TextBox 10"/>
          <p:cNvSpPr txBox="1"/>
          <p:nvPr/>
        </p:nvSpPr>
        <p:spPr>
          <a:xfrm>
            <a:off x="5233240" y="2784466"/>
            <a:ext cx="1125672" cy="643062"/>
          </a:xfrm>
          <a:prstGeom prst="rect">
            <a:avLst/>
          </a:prstGeom>
        </p:spPr>
        <p:txBody>
          <a:bodyPr lIns="0" tIns="0" rIns="0" bIns="0" rtlCol="0" anchor="t">
            <a:spAutoFit/>
          </a:bodyPr>
          <a:lstStyle/>
          <a:p>
            <a:pPr algn="ctr">
              <a:lnSpc>
                <a:spcPts val="5224"/>
              </a:lnSpc>
            </a:pPr>
            <a:r>
              <a:rPr lang="en-US" sz="3731" dirty="0">
                <a:solidFill>
                  <a:srgbClr val="000000"/>
                </a:solidFill>
                <a:latin typeface="+mj-lt"/>
              </a:rPr>
              <a:t>2022</a:t>
            </a:r>
          </a:p>
        </p:txBody>
      </p:sp>
      <p:sp>
        <p:nvSpPr>
          <p:cNvPr id="11" name="TextBox 11"/>
          <p:cNvSpPr txBox="1"/>
          <p:nvPr/>
        </p:nvSpPr>
        <p:spPr>
          <a:xfrm>
            <a:off x="5185558" y="6759889"/>
            <a:ext cx="10016283" cy="1144737"/>
          </a:xfrm>
          <a:prstGeom prst="rect">
            <a:avLst/>
          </a:prstGeom>
        </p:spPr>
        <p:txBody>
          <a:bodyPr lIns="0" tIns="0" rIns="0" bIns="0" rtlCol="0" anchor="t">
            <a:spAutoFit/>
          </a:bodyPr>
          <a:lstStyle/>
          <a:p>
            <a:pPr>
              <a:lnSpc>
                <a:spcPts val="4647"/>
              </a:lnSpc>
            </a:pPr>
            <a:r>
              <a:rPr lang="en-US" sz="3319" dirty="0">
                <a:solidFill>
                  <a:srgbClr val="000000"/>
                </a:solidFill>
                <a:latin typeface="+mj-lt"/>
              </a:rPr>
              <a:t>Training, Technical Assistance, Mentorship, Community Capacity Building, Web-Resource Hub</a:t>
            </a:r>
          </a:p>
        </p:txBody>
      </p:sp>
      <p:sp>
        <p:nvSpPr>
          <p:cNvPr id="12" name="TextBox 12"/>
          <p:cNvSpPr txBox="1"/>
          <p:nvPr/>
        </p:nvSpPr>
        <p:spPr>
          <a:xfrm>
            <a:off x="5185558" y="3961211"/>
            <a:ext cx="11022126" cy="2261901"/>
          </a:xfrm>
          <a:prstGeom prst="rect">
            <a:avLst/>
          </a:prstGeom>
        </p:spPr>
        <p:txBody>
          <a:bodyPr lIns="0" tIns="0" rIns="0" bIns="0" rtlCol="0" anchor="t">
            <a:spAutoFit/>
          </a:bodyPr>
          <a:lstStyle/>
          <a:p>
            <a:pPr>
              <a:lnSpc>
                <a:spcPts val="4512"/>
              </a:lnSpc>
            </a:pPr>
            <a:r>
              <a:rPr lang="en-US" sz="3223" dirty="0">
                <a:solidFill>
                  <a:srgbClr val="000000"/>
                </a:solidFill>
                <a:latin typeface="+mj-lt"/>
              </a:rPr>
              <a:t>Supporting communities and entrepreneurs with business elements of starting, owning and operating childcare programs. We are Montana statewide hub for childcare business development and innovation</a:t>
            </a:r>
          </a:p>
        </p:txBody>
      </p:sp>
      <p:sp>
        <p:nvSpPr>
          <p:cNvPr id="13" name="TextBox 13"/>
          <p:cNvSpPr txBox="1"/>
          <p:nvPr/>
        </p:nvSpPr>
        <p:spPr>
          <a:xfrm>
            <a:off x="5149854" y="8358470"/>
            <a:ext cx="10392799" cy="1167820"/>
          </a:xfrm>
          <a:prstGeom prst="rect">
            <a:avLst/>
          </a:prstGeom>
        </p:spPr>
        <p:txBody>
          <a:bodyPr lIns="0" tIns="0" rIns="0" bIns="0" rtlCol="0" anchor="t">
            <a:spAutoFit/>
          </a:bodyPr>
          <a:lstStyle/>
          <a:p>
            <a:pPr>
              <a:lnSpc>
                <a:spcPts val="4675"/>
              </a:lnSpc>
            </a:pPr>
            <a:r>
              <a:rPr lang="en-US" sz="3339" dirty="0">
                <a:solidFill>
                  <a:srgbClr val="000000"/>
                </a:solidFill>
                <a:latin typeface="+mj-lt"/>
              </a:rPr>
              <a:t>Rhonda Schwenke, Jason Nitschke, Heide Borgonovo, Shelby Whelan, Alex DuBois, Jennifer Owen, Program Assistant</a:t>
            </a:r>
          </a:p>
        </p:txBody>
      </p:sp>
      <p:grpSp>
        <p:nvGrpSpPr>
          <p:cNvPr id="14" name="Group 14"/>
          <p:cNvGrpSpPr/>
          <p:nvPr/>
        </p:nvGrpSpPr>
        <p:grpSpPr>
          <a:xfrm>
            <a:off x="14654194" y="-650709"/>
            <a:ext cx="6492240" cy="11588419"/>
            <a:chOff x="0" y="0"/>
            <a:chExt cx="8656320" cy="15451225"/>
          </a:xfrm>
        </p:grpSpPr>
        <p:sp>
          <p:nvSpPr>
            <p:cNvPr id="15" name="AutoShape 15"/>
            <p:cNvSpPr/>
            <p:nvPr/>
          </p:nvSpPr>
          <p:spPr>
            <a:xfrm>
              <a:off x="0" y="2559361"/>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6" name="AutoShape 16"/>
            <p:cNvSpPr/>
            <p:nvPr/>
          </p:nvSpPr>
          <p:spPr>
            <a:xfrm>
              <a:off x="0" y="3023936"/>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7" name="AutoShape 17"/>
            <p:cNvSpPr/>
            <p:nvPr/>
          </p:nvSpPr>
          <p:spPr>
            <a:xfrm rot="-5400000">
              <a:off x="-4727071"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8" name="AutoShape 18"/>
            <p:cNvSpPr/>
            <p:nvPr/>
          </p:nvSpPr>
          <p:spPr>
            <a:xfrm rot="-5400000">
              <a:off x="-4051350"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190500"/>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Where Can I Learn More?</a:t>
            </a:r>
          </a:p>
        </p:txBody>
      </p:sp>
      <p:sp>
        <p:nvSpPr>
          <p:cNvPr id="4" name="AutoShape 4"/>
          <p:cNvSpPr/>
          <p:nvPr/>
        </p:nvSpPr>
        <p:spPr>
          <a:xfrm>
            <a:off x="4922022" y="156210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16A5A0E9-D917-DCEA-20C7-F6ECBBEE6202}"/>
              </a:ext>
            </a:extLst>
          </p:cNvPr>
          <p:cNvSpPr txBox="1"/>
          <p:nvPr/>
        </p:nvSpPr>
        <p:spPr>
          <a:xfrm>
            <a:off x="2600325" y="1960513"/>
            <a:ext cx="10648950" cy="369332"/>
          </a:xfrm>
          <a:prstGeom prst="rect">
            <a:avLst/>
          </a:prstGeom>
          <a:noFill/>
        </p:spPr>
        <p:txBody>
          <a:bodyPr wrap="square">
            <a:spAutoFit/>
          </a:bodyPr>
          <a:lstStyle/>
          <a:p>
            <a:pPr algn="l">
              <a:buFont typeface="Arial" panose="020B0604020202020204" pitchFamily="34" charset="0"/>
              <a:buChar char="•"/>
            </a:pPr>
            <a:endParaRPr lang="en-US" b="0" i="0" dirty="0">
              <a:solidFill>
                <a:srgbClr val="111111"/>
              </a:solidFill>
              <a:effectLst/>
              <a:latin typeface="SourceSansPro"/>
            </a:endParaRPr>
          </a:p>
        </p:txBody>
      </p:sp>
      <p:sp>
        <p:nvSpPr>
          <p:cNvPr id="16" name="TextBox 5">
            <a:extLst>
              <a:ext uri="{FF2B5EF4-FFF2-40B4-BE49-F238E27FC236}">
                <a16:creationId xmlns:a16="http://schemas.microsoft.com/office/drawing/2014/main" id="{602F2EB5-C287-7B88-49AA-C686E51555A9}"/>
              </a:ext>
            </a:extLst>
          </p:cNvPr>
          <p:cNvSpPr txBox="1"/>
          <p:nvPr/>
        </p:nvSpPr>
        <p:spPr>
          <a:xfrm>
            <a:off x="5862" y="1502632"/>
            <a:ext cx="17297400" cy="910699"/>
          </a:xfrm>
          <a:prstGeom prst="rect">
            <a:avLst/>
          </a:prstGeom>
        </p:spPr>
        <p:txBody>
          <a:bodyPr wrap="square" lIns="0" tIns="0" rIns="0" bIns="0" rtlCol="0" anchor="t">
            <a:spAutoFit/>
          </a:bodyPr>
          <a:lstStyle/>
          <a:p>
            <a:pPr lvl="1" algn="ctr">
              <a:lnSpc>
                <a:spcPct val="150000"/>
              </a:lnSpc>
            </a:pPr>
            <a:r>
              <a:rPr lang="en-US" sz="4400" b="1" dirty="0">
                <a:solidFill>
                  <a:srgbClr val="111111"/>
                </a:solidFill>
                <a:latin typeface="+mj-lt"/>
              </a:rPr>
              <a:t>Technical Assistance: One-on-One Consultation</a:t>
            </a:r>
          </a:p>
        </p:txBody>
      </p:sp>
      <p:pic>
        <p:nvPicPr>
          <p:cNvPr id="18" name="Picture 17">
            <a:extLst>
              <a:ext uri="{FF2B5EF4-FFF2-40B4-BE49-F238E27FC236}">
                <a16:creationId xmlns:a16="http://schemas.microsoft.com/office/drawing/2014/main" id="{E97DA4AA-5395-89A9-BFF5-74725A760877}"/>
              </a:ext>
            </a:extLst>
          </p:cNvPr>
          <p:cNvPicPr>
            <a:picLocks noChangeAspect="1"/>
          </p:cNvPicPr>
          <p:nvPr/>
        </p:nvPicPr>
        <p:blipFill rotWithShape="1">
          <a:blip r:embed="rId2"/>
          <a:srcRect l="39584" t="3018" r="32499" b="24232"/>
          <a:stretch/>
        </p:blipFill>
        <p:spPr>
          <a:xfrm>
            <a:off x="4468588" y="2543792"/>
            <a:ext cx="9350824" cy="6326222"/>
          </a:xfrm>
          <a:prstGeom prst="rect">
            <a:avLst/>
          </a:prstGeom>
          <a:effectLst>
            <a:outerShdw blurRad="50800" dist="38100" dir="2700000" algn="tl" rotWithShape="0">
              <a:prstClr val="black">
                <a:alpha val="40000"/>
              </a:prstClr>
            </a:outerShdw>
          </a:effectLst>
        </p:spPr>
      </p:pic>
      <p:sp>
        <p:nvSpPr>
          <p:cNvPr id="15" name="TextBox 5">
            <a:extLst>
              <a:ext uri="{FF2B5EF4-FFF2-40B4-BE49-F238E27FC236}">
                <a16:creationId xmlns:a16="http://schemas.microsoft.com/office/drawing/2014/main" id="{620A26EC-E7BA-4EBE-A1CE-8DB1E831A851}"/>
              </a:ext>
            </a:extLst>
          </p:cNvPr>
          <p:cNvSpPr txBox="1"/>
          <p:nvPr/>
        </p:nvSpPr>
        <p:spPr>
          <a:xfrm>
            <a:off x="495300" y="8991683"/>
            <a:ext cx="17297400" cy="745140"/>
          </a:xfrm>
          <a:prstGeom prst="rect">
            <a:avLst/>
          </a:prstGeom>
        </p:spPr>
        <p:txBody>
          <a:bodyPr wrap="square" lIns="0" tIns="0" rIns="0" bIns="0" rtlCol="0" anchor="t">
            <a:spAutoFit/>
          </a:bodyPr>
          <a:lstStyle/>
          <a:p>
            <a:pPr lvl="1" algn="ctr">
              <a:lnSpc>
                <a:spcPct val="150000"/>
              </a:lnSpc>
            </a:pPr>
            <a:r>
              <a:rPr lang="en-US" sz="3600" b="1" dirty="0">
                <a:solidFill>
                  <a:srgbClr val="111111"/>
                </a:solidFill>
                <a:latin typeface="+mj-lt"/>
                <a:hlinkClick r:id="rId3"/>
              </a:rPr>
              <a:t>ChildCareBusinessConnect.com</a:t>
            </a:r>
            <a:endParaRPr lang="en-US" sz="3600" b="1" dirty="0">
              <a:solidFill>
                <a:srgbClr val="111111"/>
              </a:solidFill>
              <a:latin typeface="+mj-lt"/>
            </a:endParaRPr>
          </a:p>
        </p:txBody>
      </p:sp>
    </p:spTree>
    <p:extLst>
      <p:ext uri="{BB962C8B-B14F-4D97-AF65-F5344CB8AC3E}">
        <p14:creationId xmlns:p14="http://schemas.microsoft.com/office/powerpoint/2010/main" val="3379076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95F16F-E298-E8A6-C7D8-294E1CBDE66A}"/>
              </a:ext>
            </a:extLst>
          </p:cNvPr>
          <p:cNvSpPr txBox="1"/>
          <p:nvPr/>
        </p:nvSpPr>
        <p:spPr>
          <a:xfrm>
            <a:off x="775078" y="723900"/>
            <a:ext cx="16726267" cy="679097"/>
          </a:xfrm>
          <a:prstGeom prst="rect">
            <a:avLst/>
          </a:prstGeom>
          <a:noFill/>
        </p:spPr>
        <p:txBody>
          <a:bodyPr wrap="square">
            <a:spAutoFit/>
          </a:bodyPr>
          <a:lstStyle/>
          <a:p>
            <a:pPr algn="ctr">
              <a:lnSpc>
                <a:spcPts val="4206"/>
              </a:lnSpc>
            </a:pPr>
            <a:r>
              <a:rPr lang="en-US" sz="5400" b="1" u="sng" dirty="0">
                <a:solidFill>
                  <a:srgbClr val="F4841C"/>
                </a:solidFill>
                <a:latin typeface="+mj-lt"/>
              </a:rPr>
              <a:t>Coming Up:</a:t>
            </a:r>
          </a:p>
        </p:txBody>
      </p:sp>
      <p:sp>
        <p:nvSpPr>
          <p:cNvPr id="14" name="Subtitle 2">
            <a:extLst>
              <a:ext uri="{FF2B5EF4-FFF2-40B4-BE49-F238E27FC236}">
                <a16:creationId xmlns:a16="http://schemas.microsoft.com/office/drawing/2014/main" id="{9002B5B9-3FB8-AAD1-6DB2-180AE041AACE}"/>
              </a:ext>
            </a:extLst>
          </p:cNvPr>
          <p:cNvSpPr txBox="1">
            <a:spLocks/>
          </p:cNvSpPr>
          <p:nvPr/>
        </p:nvSpPr>
        <p:spPr>
          <a:xfrm>
            <a:off x="784362" y="1969462"/>
            <a:ext cx="16733276" cy="3384981"/>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solidFill>
              <a:schemeClr val="accent3"/>
            </a:solidFill>
          </a:ln>
          <a:effectLst>
            <a:outerShdw blurRad="50800" dist="38100" dir="2700000" algn="tl" rotWithShape="0">
              <a:prstClr val="black">
                <a:alpha val="40000"/>
              </a:prstClr>
            </a:outerShdw>
          </a:effectLst>
        </p:spPr>
        <p:txBody>
          <a:bodyPr vert="horz" lIns="91440" tIns="45720" rIns="91440" bIns="45720" numCol="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t>2/27/23: Precision Pricing for Family/Group</a:t>
            </a:r>
          </a:p>
          <a:p>
            <a:pPr>
              <a:lnSpc>
                <a:spcPct val="150000"/>
              </a:lnSpc>
            </a:pPr>
            <a:r>
              <a:rPr lang="en-US" sz="1600" dirty="0">
                <a:hlinkClick r:id="rId2"/>
              </a:rPr>
              <a:t>Register to attend through MT ECP Registry</a:t>
            </a:r>
            <a:endParaRPr lang="en-US" sz="1600" dirty="0"/>
          </a:p>
          <a:p>
            <a:pPr>
              <a:lnSpc>
                <a:spcPct val="150000"/>
              </a:lnSpc>
            </a:pPr>
            <a:r>
              <a:rPr lang="en-US" sz="2800" dirty="0"/>
              <a:t>3/6/23: Policies and Practices for Center Directors</a:t>
            </a:r>
          </a:p>
          <a:p>
            <a:pPr>
              <a:lnSpc>
                <a:spcPct val="150000"/>
              </a:lnSpc>
            </a:pPr>
            <a:r>
              <a:rPr lang="en-US" sz="1600" dirty="0">
                <a:hlinkClick r:id="rId2"/>
              </a:rPr>
              <a:t>Register to attend through MT ECP Registry</a:t>
            </a:r>
            <a:endParaRPr lang="en-US" sz="1600" dirty="0"/>
          </a:p>
          <a:p>
            <a:pPr>
              <a:lnSpc>
                <a:spcPct val="150000"/>
              </a:lnSpc>
            </a:pPr>
            <a:r>
              <a:rPr lang="en-US" sz="2800" dirty="0"/>
              <a:t>3/9/23: TTS: What is Risk Management?</a:t>
            </a:r>
          </a:p>
          <a:p>
            <a:pPr>
              <a:lnSpc>
                <a:spcPct val="150000"/>
              </a:lnSpc>
            </a:pPr>
            <a:r>
              <a:rPr lang="en-US" sz="1600" dirty="0">
                <a:hlinkClick r:id="rId2"/>
              </a:rPr>
              <a:t>Register to attend through MT ECP Registry</a:t>
            </a:r>
            <a:endParaRPr lang="en-US" sz="1600" dirty="0"/>
          </a:p>
          <a:p>
            <a:pPr>
              <a:lnSpc>
                <a:spcPct val="150000"/>
              </a:lnSpc>
            </a:pPr>
            <a:r>
              <a:rPr lang="en-US" sz="2800" dirty="0"/>
              <a:t>3/15/23: </a:t>
            </a:r>
            <a:r>
              <a:rPr lang="en-US" sz="2800" spc="-35" dirty="0">
                <a:solidFill>
                  <a:srgbClr val="000000"/>
                </a:solidFill>
                <a:latin typeface="+mj-lt"/>
              </a:rPr>
              <a:t>Board Governance for Programs</a:t>
            </a:r>
          </a:p>
          <a:p>
            <a:pPr>
              <a:lnSpc>
                <a:spcPct val="150000"/>
              </a:lnSpc>
            </a:pPr>
            <a:r>
              <a:rPr lang="en-US" sz="1600" dirty="0">
                <a:hlinkClick r:id="rId2"/>
              </a:rPr>
              <a:t>Register to attend through MT ECP Registry</a:t>
            </a:r>
            <a:endParaRPr lang="en-US" sz="1600" dirty="0"/>
          </a:p>
          <a:p>
            <a:pPr>
              <a:lnSpc>
                <a:spcPct val="150000"/>
              </a:lnSpc>
            </a:pPr>
            <a:r>
              <a:rPr lang="en-US" sz="2800" dirty="0"/>
              <a:t>3/23/23: TTS: What are the Types of Marketing?</a:t>
            </a:r>
          </a:p>
          <a:p>
            <a:pPr>
              <a:lnSpc>
                <a:spcPct val="150000"/>
              </a:lnSpc>
            </a:pPr>
            <a:r>
              <a:rPr lang="en-US" sz="1600" dirty="0">
                <a:hlinkClick r:id="rId2"/>
              </a:rPr>
              <a:t>Register to attend through MT ECP Registry</a:t>
            </a:r>
            <a:endParaRPr lang="en-US" sz="1600" dirty="0"/>
          </a:p>
          <a:p>
            <a:endParaRPr lang="en-US" dirty="0"/>
          </a:p>
          <a:p>
            <a:r>
              <a:rPr lang="en-US" sz="2800" i="1" dirty="0"/>
              <a:t>**More events and trainings to be announced soon!**</a:t>
            </a:r>
          </a:p>
        </p:txBody>
      </p:sp>
      <p:sp>
        <p:nvSpPr>
          <p:cNvPr id="16" name="TextBox 1">
            <a:extLst>
              <a:ext uri="{FF2B5EF4-FFF2-40B4-BE49-F238E27FC236}">
                <a16:creationId xmlns:a16="http://schemas.microsoft.com/office/drawing/2014/main" id="{FE1D1321-0BA2-1EFE-C623-4446380A29EF}"/>
              </a:ext>
            </a:extLst>
          </p:cNvPr>
          <p:cNvSpPr txBox="1"/>
          <p:nvPr/>
        </p:nvSpPr>
        <p:spPr>
          <a:xfrm>
            <a:off x="777353" y="6096607"/>
            <a:ext cx="16733276" cy="1200329"/>
          </a:xfrm>
          <a:prstGeom prst="rect">
            <a:avLst/>
          </a:prstGeom>
          <a:gradFill flip="none" rotWithShape="1">
            <a:gsLst>
              <a:gs pos="0">
                <a:srgbClr val="1EA582">
                  <a:tint val="66000"/>
                  <a:satMod val="160000"/>
                </a:srgbClr>
              </a:gs>
              <a:gs pos="50000">
                <a:srgbClr val="1EA582">
                  <a:tint val="44500"/>
                  <a:satMod val="160000"/>
                </a:srgbClr>
              </a:gs>
              <a:gs pos="100000">
                <a:srgbClr val="1EA582">
                  <a:tint val="23500"/>
                  <a:satMod val="160000"/>
                </a:srgbClr>
              </a:gs>
            </a:gsLst>
            <a:lin ang="16200000" scaled="1"/>
            <a:tileRect/>
          </a:gradFill>
          <a:ln>
            <a:solidFill>
              <a:schemeClr val="tx1"/>
            </a:solidFill>
          </a:ln>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u="sng" dirty="0">
                <a:latin typeface="+mj-lt"/>
              </a:rPr>
              <a:t>Past Recordings Available At:</a:t>
            </a:r>
          </a:p>
          <a:p>
            <a:pPr algn="ctr"/>
            <a:r>
              <a:rPr lang="en-US" sz="2000" dirty="0">
                <a:latin typeface="+mj-lt"/>
                <a:hlinkClick r:id="rId3"/>
              </a:rPr>
              <a:t>On-Demand Webinars: ChildCareBusinessConnect.com</a:t>
            </a:r>
            <a:r>
              <a:rPr lang="en-US" sz="2000" u="sng" dirty="0">
                <a:latin typeface="+mj-lt"/>
              </a:rPr>
              <a:t> </a:t>
            </a:r>
            <a:r>
              <a:rPr lang="en-US" sz="3600" dirty="0">
                <a:latin typeface="+mj-lt"/>
              </a:rPr>
              <a:t>  </a:t>
            </a:r>
          </a:p>
        </p:txBody>
      </p:sp>
      <p:pic>
        <p:nvPicPr>
          <p:cNvPr id="15" name="Picture 14" descr="A red and black sign&#10;&#10;Description automatically generated with low confidence">
            <a:hlinkClick r:id="rId4"/>
            <a:extLst>
              <a:ext uri="{FF2B5EF4-FFF2-40B4-BE49-F238E27FC236}">
                <a16:creationId xmlns:a16="http://schemas.microsoft.com/office/drawing/2014/main" id="{6146517D-E4D0-369D-CBC7-D2CC12BAB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1812" y="8039100"/>
            <a:ext cx="4524375" cy="1009650"/>
          </a:xfrm>
          <a:prstGeom prst="rect">
            <a:avLst/>
          </a:prstGeom>
        </p:spPr>
      </p:pic>
    </p:spTree>
    <p:extLst>
      <p:ext uri="{BB962C8B-B14F-4D97-AF65-F5344CB8AC3E}">
        <p14:creationId xmlns:p14="http://schemas.microsoft.com/office/powerpoint/2010/main" val="4291362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52959" y="2216582"/>
            <a:ext cx="17030241" cy="3926972"/>
          </a:xfrm>
          <a:prstGeom prst="rect">
            <a:avLst/>
          </a:prstGeom>
        </p:spPr>
        <p:txBody>
          <a:bodyPr wrap="square" lIns="0" tIns="0" rIns="0" bIns="0" rtlCol="0" anchor="t">
            <a:spAutoFit/>
          </a:bodyPr>
          <a:lstStyle/>
          <a:p>
            <a:pPr>
              <a:lnSpc>
                <a:spcPts val="5183"/>
              </a:lnSpc>
            </a:pPr>
            <a:r>
              <a:rPr lang="en-US" sz="3048" b="1" dirty="0">
                <a:solidFill>
                  <a:srgbClr val="43B3E3"/>
                </a:solidFill>
                <a:latin typeface="+mj-lt"/>
              </a:rPr>
              <a:t>Website</a:t>
            </a:r>
            <a:r>
              <a:rPr lang="en-US" sz="3048" b="1" dirty="0">
                <a:solidFill>
                  <a:srgbClr val="2F3542"/>
                </a:solidFill>
                <a:latin typeface="+mj-lt"/>
              </a:rPr>
              <a:t>: 					</a:t>
            </a:r>
            <a:r>
              <a:rPr lang="en-US" sz="3048" b="1" dirty="0">
                <a:solidFill>
                  <a:srgbClr val="2F3542"/>
                </a:solidFill>
                <a:latin typeface="+mj-lt"/>
                <a:hlinkClick r:id="rId2"/>
              </a:rPr>
              <a:t>ChildCareBusinessConnect.com</a:t>
            </a:r>
            <a:endParaRPr lang="en-US" sz="3048" b="1" dirty="0">
              <a:solidFill>
                <a:srgbClr val="2F3542"/>
              </a:solidFill>
              <a:latin typeface="+mj-lt"/>
            </a:endParaRPr>
          </a:p>
          <a:p>
            <a:pPr>
              <a:lnSpc>
                <a:spcPts val="5183"/>
              </a:lnSpc>
            </a:pPr>
            <a:r>
              <a:rPr lang="en-US" sz="3048" b="1" dirty="0">
                <a:solidFill>
                  <a:srgbClr val="43B3E3"/>
                </a:solidFill>
                <a:latin typeface="+mj-lt"/>
              </a:rPr>
              <a:t>Email</a:t>
            </a:r>
            <a:r>
              <a:rPr lang="en-US" sz="3048" b="1" dirty="0">
                <a:solidFill>
                  <a:srgbClr val="2F3542"/>
                </a:solidFill>
                <a:latin typeface="+mj-lt"/>
              </a:rPr>
              <a:t>: 					</a:t>
            </a:r>
            <a:r>
              <a:rPr lang="en-US" sz="3048" b="1" dirty="0">
                <a:solidFill>
                  <a:srgbClr val="2F3542"/>
                </a:solidFill>
                <a:latin typeface="+mj-lt"/>
                <a:hlinkClick r:id="rId3"/>
              </a:rPr>
              <a:t>JasonN@ZerotoFive.org</a:t>
            </a:r>
            <a:r>
              <a:rPr lang="en-US" sz="3048" b="1" dirty="0">
                <a:solidFill>
                  <a:srgbClr val="2F3542"/>
                </a:solidFill>
                <a:latin typeface="+mj-lt"/>
              </a:rPr>
              <a:t> </a:t>
            </a:r>
          </a:p>
          <a:p>
            <a:pPr>
              <a:lnSpc>
                <a:spcPts val="5183"/>
              </a:lnSpc>
            </a:pPr>
            <a:r>
              <a:rPr lang="en-US" sz="3048" b="1" dirty="0">
                <a:solidFill>
                  <a:srgbClr val="1EA582"/>
                </a:solidFill>
                <a:latin typeface="+mj-lt"/>
              </a:rPr>
              <a:t>Formally Request Assistance:</a:t>
            </a:r>
            <a:r>
              <a:rPr lang="en-US" sz="3048" b="1" dirty="0">
                <a:solidFill>
                  <a:srgbClr val="2F3542"/>
                </a:solidFill>
                <a:latin typeface="+mj-lt"/>
              </a:rPr>
              <a:t> 	</a:t>
            </a:r>
            <a:r>
              <a:rPr lang="en-US" sz="3048" b="1" dirty="0">
                <a:solidFill>
                  <a:srgbClr val="2F3542"/>
                </a:solidFill>
                <a:latin typeface="+mj-lt"/>
                <a:hlinkClick r:id="rId4"/>
              </a:rPr>
              <a:t>https://mtsbdc.ecenterdirect.com/signup?centerid=21</a:t>
            </a:r>
            <a:r>
              <a:rPr lang="en-US" sz="3048" b="1" dirty="0">
                <a:solidFill>
                  <a:srgbClr val="2F3542"/>
                </a:solidFill>
                <a:latin typeface="+mj-lt"/>
              </a:rPr>
              <a:t>  </a:t>
            </a:r>
          </a:p>
          <a:p>
            <a:pPr algn="l">
              <a:lnSpc>
                <a:spcPts val="5183"/>
              </a:lnSpc>
            </a:pPr>
            <a:r>
              <a:rPr lang="en-US" sz="3048" b="1" dirty="0">
                <a:solidFill>
                  <a:srgbClr val="F4841C"/>
                </a:solidFill>
                <a:latin typeface="+mj-lt"/>
              </a:rPr>
              <a:t>Schedule a Meeting: 			</a:t>
            </a:r>
            <a:r>
              <a:rPr lang="en-US" sz="3048" b="1" dirty="0">
                <a:solidFill>
                  <a:srgbClr val="F4841C"/>
                </a:solidFill>
                <a:latin typeface="+mj-lt"/>
                <a:hlinkClick r:id="rId5"/>
              </a:rPr>
              <a:t>https://jason-nit.youcanbook.me/</a:t>
            </a:r>
            <a:r>
              <a:rPr lang="en-US" sz="3048" b="1" dirty="0">
                <a:solidFill>
                  <a:srgbClr val="F4841C"/>
                </a:solidFill>
                <a:latin typeface="+mj-lt"/>
              </a:rPr>
              <a:t> </a:t>
            </a:r>
          </a:p>
          <a:p>
            <a:pPr>
              <a:lnSpc>
                <a:spcPts val="5183"/>
              </a:lnSpc>
            </a:pPr>
            <a:r>
              <a:rPr lang="en-US" sz="3048" b="1" dirty="0">
                <a:solidFill>
                  <a:srgbClr val="1EA582"/>
                </a:solidFill>
                <a:latin typeface="+mj-lt"/>
              </a:rPr>
              <a:t>Newsletter:				</a:t>
            </a:r>
            <a:r>
              <a:rPr lang="en-US" sz="3048" b="1" dirty="0">
                <a:solidFill>
                  <a:srgbClr val="1EA582"/>
                </a:solidFill>
                <a:latin typeface="+mj-lt"/>
                <a:hlinkClick r:id="rId6"/>
              </a:rPr>
              <a:t>https://zerotofive.org/take-action/</a:t>
            </a:r>
            <a:r>
              <a:rPr lang="en-US" sz="3048" b="1" dirty="0">
                <a:solidFill>
                  <a:srgbClr val="1EA582"/>
                </a:solidFill>
                <a:latin typeface="+mj-lt"/>
              </a:rPr>
              <a:t> </a:t>
            </a:r>
          </a:p>
          <a:p>
            <a:pPr>
              <a:lnSpc>
                <a:spcPts val="5183"/>
              </a:lnSpc>
            </a:pPr>
            <a:r>
              <a:rPr lang="en-US" sz="3048" b="1" dirty="0">
                <a:solidFill>
                  <a:srgbClr val="F4841C"/>
                </a:solidFill>
                <a:latin typeface="+mj-lt"/>
              </a:rPr>
              <a:t>Social:</a:t>
            </a:r>
          </a:p>
        </p:txBody>
      </p:sp>
      <p:sp>
        <p:nvSpPr>
          <p:cNvPr id="7" name="TextBox 7"/>
          <p:cNvSpPr txBox="1"/>
          <p:nvPr/>
        </p:nvSpPr>
        <p:spPr>
          <a:xfrm>
            <a:off x="8025" y="625211"/>
            <a:ext cx="18279975" cy="1216174"/>
          </a:xfrm>
          <a:prstGeom prst="rect">
            <a:avLst/>
          </a:prstGeom>
        </p:spPr>
        <p:txBody>
          <a:bodyPr wrap="square" lIns="0" tIns="0" rIns="0" bIns="0" rtlCol="0" anchor="t">
            <a:spAutoFit/>
          </a:bodyPr>
          <a:lstStyle/>
          <a:p>
            <a:pPr algn="ctr">
              <a:lnSpc>
                <a:spcPts val="9901"/>
              </a:lnSpc>
            </a:pPr>
            <a:r>
              <a:rPr lang="en-US" sz="7072" b="1" dirty="0">
                <a:solidFill>
                  <a:srgbClr val="747C84"/>
                </a:solidFill>
                <a:latin typeface="+mj-lt"/>
              </a:rPr>
              <a:t>Connect with Business Connect!</a:t>
            </a:r>
          </a:p>
        </p:txBody>
      </p:sp>
      <p:sp>
        <p:nvSpPr>
          <p:cNvPr id="8" name="TextBox 8"/>
          <p:cNvSpPr txBox="1"/>
          <p:nvPr/>
        </p:nvSpPr>
        <p:spPr>
          <a:xfrm>
            <a:off x="8025" y="9772483"/>
            <a:ext cx="18287996" cy="439792"/>
          </a:xfrm>
          <a:prstGeom prst="rect">
            <a:avLst/>
          </a:prstGeom>
        </p:spPr>
        <p:txBody>
          <a:bodyPr wrap="square" lIns="0" tIns="0" rIns="0" bIns="0" rtlCol="0" anchor="t">
            <a:spAutoFit/>
          </a:bodyPr>
          <a:lstStyle/>
          <a:p>
            <a:pPr algn="ctr">
              <a:lnSpc>
                <a:spcPts val="1759"/>
              </a:lnSpc>
            </a:pPr>
            <a:r>
              <a:rPr lang="en-US" sz="1200" i="1" dirty="0">
                <a:solidFill>
                  <a:srgbClr val="2F3542"/>
                </a:solidFill>
                <a:latin typeface="+mj-lt"/>
              </a:rPr>
              <a:t>This project is funded in whole or in part under a Contract with the Montana Department of Public Health and Human Services. The statements herein do not necessarily reflect the opinion of the Department.</a:t>
            </a:r>
          </a:p>
          <a:p>
            <a:pPr>
              <a:lnSpc>
                <a:spcPts val="1654"/>
              </a:lnSpc>
              <a:spcBef>
                <a:spcPct val="0"/>
              </a:spcBef>
            </a:pPr>
            <a:endParaRPr lang="en-US" sz="1182" dirty="0">
              <a:solidFill>
                <a:srgbClr val="2F3542"/>
              </a:solidFill>
              <a:latin typeface="HK Grotesk Medium Italics"/>
            </a:endParaRPr>
          </a:p>
        </p:txBody>
      </p:sp>
      <p:grpSp>
        <p:nvGrpSpPr>
          <p:cNvPr id="14" name="Group 13">
            <a:extLst>
              <a:ext uri="{FF2B5EF4-FFF2-40B4-BE49-F238E27FC236}">
                <a16:creationId xmlns:a16="http://schemas.microsoft.com/office/drawing/2014/main" id="{95736B92-989B-B250-2674-21B8DD6374B8}"/>
              </a:ext>
            </a:extLst>
          </p:cNvPr>
          <p:cNvGrpSpPr/>
          <p:nvPr/>
        </p:nvGrpSpPr>
        <p:grpSpPr>
          <a:xfrm>
            <a:off x="4092667" y="8124813"/>
            <a:ext cx="10750824" cy="1536976"/>
            <a:chOff x="2772290" y="7491634"/>
            <a:chExt cx="14126198" cy="2019532"/>
          </a:xfrm>
        </p:grpSpPr>
        <p:pic>
          <p:nvPicPr>
            <p:cNvPr id="15" name="Picture 3">
              <a:extLst>
                <a:ext uri="{FF2B5EF4-FFF2-40B4-BE49-F238E27FC236}">
                  <a16:creationId xmlns:a16="http://schemas.microsoft.com/office/drawing/2014/main" id="{FABCCADE-8169-E773-BB98-ED60C7F63908}"/>
                </a:ext>
              </a:extLst>
            </p:cNvPr>
            <p:cNvPicPr>
              <a:picLocks noChangeAspect="1"/>
            </p:cNvPicPr>
            <p:nvPr/>
          </p:nvPicPr>
          <p:blipFill>
            <a:blip r:embed="rId7"/>
            <a:srcRect/>
            <a:stretch>
              <a:fillRect/>
            </a:stretch>
          </p:blipFill>
          <p:spPr>
            <a:xfrm>
              <a:off x="7174709" y="7885992"/>
              <a:ext cx="4871055" cy="1442289"/>
            </a:xfrm>
            <a:prstGeom prst="rect">
              <a:avLst/>
            </a:prstGeom>
          </p:spPr>
        </p:pic>
        <p:pic>
          <p:nvPicPr>
            <p:cNvPr id="16" name="Picture 4">
              <a:extLst>
                <a:ext uri="{FF2B5EF4-FFF2-40B4-BE49-F238E27FC236}">
                  <a16:creationId xmlns:a16="http://schemas.microsoft.com/office/drawing/2014/main" id="{38CEB622-A405-7D00-E3E0-C8DD1498DF9F}"/>
                </a:ext>
              </a:extLst>
            </p:cNvPr>
            <p:cNvPicPr>
              <a:picLocks noChangeAspect="1"/>
            </p:cNvPicPr>
            <p:nvPr/>
          </p:nvPicPr>
          <p:blipFill>
            <a:blip r:embed="rId8"/>
            <a:srcRect/>
            <a:stretch>
              <a:fillRect/>
            </a:stretch>
          </p:blipFill>
          <p:spPr>
            <a:xfrm>
              <a:off x="14782800" y="7795231"/>
              <a:ext cx="2115688" cy="1655066"/>
            </a:xfrm>
            <a:prstGeom prst="rect">
              <a:avLst/>
            </a:prstGeom>
          </p:spPr>
        </p:pic>
        <p:pic>
          <p:nvPicPr>
            <p:cNvPr id="17" name="Picture 5">
              <a:extLst>
                <a:ext uri="{FF2B5EF4-FFF2-40B4-BE49-F238E27FC236}">
                  <a16:creationId xmlns:a16="http://schemas.microsoft.com/office/drawing/2014/main" id="{32974593-070B-10A4-9821-D7E74B2E922F}"/>
                </a:ext>
              </a:extLst>
            </p:cNvPr>
            <p:cNvPicPr>
              <a:picLocks noChangeAspect="1"/>
            </p:cNvPicPr>
            <p:nvPr/>
          </p:nvPicPr>
          <p:blipFill>
            <a:blip r:embed="rId9"/>
            <a:srcRect b="11669"/>
            <a:stretch>
              <a:fillRect/>
            </a:stretch>
          </p:blipFill>
          <p:spPr>
            <a:xfrm>
              <a:off x="2772290" y="7491634"/>
              <a:ext cx="4572677" cy="2019532"/>
            </a:xfrm>
            <a:prstGeom prst="rect">
              <a:avLst/>
            </a:prstGeom>
          </p:spPr>
        </p:pic>
        <p:pic>
          <p:nvPicPr>
            <p:cNvPr id="18" name="Picture 17" descr="Text, logo&#10;&#10;Description automatically generated">
              <a:extLst>
                <a:ext uri="{FF2B5EF4-FFF2-40B4-BE49-F238E27FC236}">
                  <a16:creationId xmlns:a16="http://schemas.microsoft.com/office/drawing/2014/main" id="{92DC67BB-B9E2-B095-4C6D-99772D2DA8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6438" y="7795231"/>
              <a:ext cx="2115688" cy="1412339"/>
            </a:xfrm>
            <a:prstGeom prst="rect">
              <a:avLst/>
            </a:prstGeom>
          </p:spPr>
        </p:pic>
      </p:grpSp>
      <p:grpSp>
        <p:nvGrpSpPr>
          <p:cNvPr id="12" name="Group 11">
            <a:extLst>
              <a:ext uri="{FF2B5EF4-FFF2-40B4-BE49-F238E27FC236}">
                <a16:creationId xmlns:a16="http://schemas.microsoft.com/office/drawing/2014/main" id="{AF777276-8BA5-17B9-C998-37C2110B073A}"/>
              </a:ext>
            </a:extLst>
          </p:cNvPr>
          <p:cNvGrpSpPr/>
          <p:nvPr/>
        </p:nvGrpSpPr>
        <p:grpSpPr>
          <a:xfrm>
            <a:off x="6172200" y="5693651"/>
            <a:ext cx="6412414" cy="2089414"/>
            <a:chOff x="6356378" y="5711772"/>
            <a:chExt cx="6412414" cy="2089414"/>
          </a:xfrm>
        </p:grpSpPr>
        <p:pic>
          <p:nvPicPr>
            <p:cNvPr id="5" name="Picture 4" descr="Graphical user interface, application&#10;&#10;Description automatically generated">
              <a:hlinkClick r:id="rId11"/>
              <a:extLst>
                <a:ext uri="{FF2B5EF4-FFF2-40B4-BE49-F238E27FC236}">
                  <a16:creationId xmlns:a16="http://schemas.microsoft.com/office/drawing/2014/main" id="{5DCB3BE4-D40B-CEE5-1737-ABA1467EA785}"/>
                </a:ext>
              </a:extLst>
            </p:cNvPr>
            <p:cNvPicPr>
              <a:picLocks noChangeAspect="1"/>
            </p:cNvPicPr>
            <p:nvPr/>
          </p:nvPicPr>
          <p:blipFill rotWithShape="1">
            <a:blip r:embed="rId12">
              <a:extLst>
                <a:ext uri="{28A0092B-C50C-407E-A947-70E740481C1C}">
                  <a14:useLocalDpi xmlns:a14="http://schemas.microsoft.com/office/drawing/2010/main" val="0"/>
                </a:ext>
              </a:extLst>
            </a:blip>
            <a:srcRect t="51045" r="53861" b="33321"/>
            <a:stretch/>
          </p:blipFill>
          <p:spPr>
            <a:xfrm>
              <a:off x="6356378" y="5711772"/>
              <a:ext cx="2922635" cy="990375"/>
            </a:xfrm>
            <a:prstGeom prst="rect">
              <a:avLst/>
            </a:prstGeom>
          </p:spPr>
        </p:pic>
        <p:pic>
          <p:nvPicPr>
            <p:cNvPr id="6" name="Picture 5" descr="Graphical user interface, application&#10;&#10;Description automatically generated">
              <a:hlinkClick r:id="rId13"/>
              <a:extLst>
                <a:ext uri="{FF2B5EF4-FFF2-40B4-BE49-F238E27FC236}">
                  <a16:creationId xmlns:a16="http://schemas.microsoft.com/office/drawing/2014/main" id="{F8585B5B-98B8-3EBF-4AD0-3A2B02F87D3D}"/>
                </a:ext>
              </a:extLst>
            </p:cNvPr>
            <p:cNvPicPr>
              <a:picLocks noChangeAspect="1"/>
            </p:cNvPicPr>
            <p:nvPr/>
          </p:nvPicPr>
          <p:blipFill rotWithShape="1">
            <a:blip r:embed="rId12">
              <a:extLst>
                <a:ext uri="{28A0092B-C50C-407E-A947-70E740481C1C}">
                  <a14:useLocalDpi xmlns:a14="http://schemas.microsoft.com/office/drawing/2010/main" val="0"/>
                </a:ext>
              </a:extLst>
            </a:blip>
            <a:srcRect l="226" t="33866" r="53635" b="47953"/>
            <a:stretch/>
          </p:blipFill>
          <p:spPr>
            <a:xfrm>
              <a:off x="9531783" y="5711772"/>
              <a:ext cx="2678519" cy="1055537"/>
            </a:xfrm>
            <a:prstGeom prst="rect">
              <a:avLst/>
            </a:prstGeom>
          </p:spPr>
        </p:pic>
        <p:pic>
          <p:nvPicPr>
            <p:cNvPr id="9" name="Picture 8" descr="Graphical user interface, application&#10;&#10;Description automatically generated">
              <a:hlinkClick r:id="rId14"/>
              <a:extLst>
                <a:ext uri="{FF2B5EF4-FFF2-40B4-BE49-F238E27FC236}">
                  <a16:creationId xmlns:a16="http://schemas.microsoft.com/office/drawing/2014/main" id="{F8D9F486-C7CC-9ED0-855D-10E846B31BF7}"/>
                </a:ext>
              </a:extLst>
            </p:cNvPr>
            <p:cNvPicPr>
              <a:picLocks noChangeAspect="1"/>
            </p:cNvPicPr>
            <p:nvPr/>
          </p:nvPicPr>
          <p:blipFill rotWithShape="1">
            <a:blip r:embed="rId12">
              <a:extLst>
                <a:ext uri="{28A0092B-C50C-407E-A947-70E740481C1C}">
                  <a14:useLocalDpi xmlns:a14="http://schemas.microsoft.com/office/drawing/2010/main" val="0"/>
                </a:ext>
              </a:extLst>
            </a:blip>
            <a:srcRect l="45641" t="51044" r="-792" b="33322"/>
            <a:stretch/>
          </p:blipFill>
          <p:spPr>
            <a:xfrm>
              <a:off x="9432850" y="6843651"/>
              <a:ext cx="3335942" cy="945717"/>
            </a:xfrm>
            <a:prstGeom prst="rect">
              <a:avLst/>
            </a:prstGeom>
          </p:spPr>
        </p:pic>
        <p:pic>
          <p:nvPicPr>
            <p:cNvPr id="10" name="Picture 9" descr="Graphical user interface, application&#10;&#10;Description automatically generated">
              <a:hlinkClick r:id="rId15"/>
              <a:extLst>
                <a:ext uri="{FF2B5EF4-FFF2-40B4-BE49-F238E27FC236}">
                  <a16:creationId xmlns:a16="http://schemas.microsoft.com/office/drawing/2014/main" id="{43DCF93D-7986-F7CB-74B9-C3785B466D12}"/>
                </a:ext>
              </a:extLst>
            </p:cNvPr>
            <p:cNvPicPr>
              <a:picLocks noChangeAspect="1"/>
            </p:cNvPicPr>
            <p:nvPr/>
          </p:nvPicPr>
          <p:blipFill rotWithShape="1">
            <a:blip r:embed="rId12">
              <a:extLst>
                <a:ext uri="{28A0092B-C50C-407E-A947-70E740481C1C}">
                  <a14:useLocalDpi xmlns:a14="http://schemas.microsoft.com/office/drawing/2010/main" val="0"/>
                </a:ext>
              </a:extLst>
            </a:blip>
            <a:srcRect l="46144" t="33866" r="2078" b="47953"/>
            <a:stretch/>
          </p:blipFill>
          <p:spPr>
            <a:xfrm>
              <a:off x="6449965" y="6774871"/>
              <a:ext cx="2922635" cy="1026315"/>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309" y="638175"/>
            <a:ext cx="18288002" cy="1484574"/>
          </a:xfrm>
          <a:prstGeom prst="rect">
            <a:avLst/>
          </a:prstGeom>
        </p:spPr>
        <p:txBody>
          <a:bodyPr wrap="square" lIns="0" tIns="0" rIns="0" bIns="0" rtlCol="0" anchor="t">
            <a:spAutoFit/>
          </a:bodyPr>
          <a:lstStyle/>
          <a:p>
            <a:pPr algn="ctr">
              <a:lnSpc>
                <a:spcPts val="12022"/>
              </a:lnSpc>
            </a:pPr>
            <a:r>
              <a:rPr lang="en-US" sz="8587" b="1" dirty="0">
                <a:solidFill>
                  <a:srgbClr val="747C84"/>
                </a:solidFill>
                <a:latin typeface="+mj-lt"/>
              </a:rPr>
              <a:t>How’d We Do?</a:t>
            </a:r>
          </a:p>
        </p:txBody>
      </p:sp>
      <p:sp>
        <p:nvSpPr>
          <p:cNvPr id="4" name="TextBox 3">
            <a:extLst>
              <a:ext uri="{FF2B5EF4-FFF2-40B4-BE49-F238E27FC236}">
                <a16:creationId xmlns:a16="http://schemas.microsoft.com/office/drawing/2014/main" id="{9A1E6EF4-1166-C6BD-23C7-E87B4CEEE27A}"/>
              </a:ext>
            </a:extLst>
          </p:cNvPr>
          <p:cNvSpPr txBox="1"/>
          <p:nvPr/>
        </p:nvSpPr>
        <p:spPr>
          <a:xfrm>
            <a:off x="-2" y="9125605"/>
            <a:ext cx="18288002" cy="523220"/>
          </a:xfrm>
          <a:prstGeom prst="rect">
            <a:avLst/>
          </a:prstGeom>
          <a:noFill/>
        </p:spPr>
        <p:txBody>
          <a:bodyPr wrap="square">
            <a:spAutoFit/>
          </a:bodyPr>
          <a:lstStyle/>
          <a:p>
            <a:pPr algn="ctr"/>
            <a:r>
              <a:rPr lang="en-US" sz="2800" b="1" u="sng" dirty="0">
                <a:solidFill>
                  <a:srgbClr val="0000FF"/>
                </a:solidFill>
                <a:effectLst/>
                <a:latin typeface="+mj-lt"/>
                <a:ea typeface="Calibri" panose="020F0502020204030204" pitchFamily="34" charset="0"/>
                <a:cs typeface="Times New Roman" panose="02020603050405020304" pitchFamily="18" charset="0"/>
                <a:hlinkClick r:id="rId2"/>
              </a:rPr>
              <a:t>https://www.surveymonkey.com/r</a:t>
            </a:r>
            <a:r>
              <a:rPr lang="en-US" sz="2800" b="1" u="sng">
                <a:solidFill>
                  <a:srgbClr val="0000FF"/>
                </a:solidFill>
                <a:effectLst/>
                <a:latin typeface="+mj-lt"/>
                <a:ea typeface="Calibri" panose="020F0502020204030204" pitchFamily="34" charset="0"/>
                <a:cs typeface="Times New Roman" panose="02020603050405020304" pitchFamily="18" charset="0"/>
                <a:hlinkClick r:id="rId2"/>
              </a:rPr>
              <a:t>/MV6KSD5</a:t>
            </a:r>
            <a:r>
              <a:rPr lang="en-US" sz="2800" b="1">
                <a:solidFill>
                  <a:srgbClr val="242424"/>
                </a:solidFill>
                <a:effectLst/>
                <a:latin typeface="+mj-lt"/>
                <a:ea typeface="Calibri" panose="020F0502020204030204" pitchFamily="34" charset="0"/>
              </a:rPr>
              <a:t>       </a:t>
            </a:r>
            <a:endParaRPr lang="en-US" sz="2800" b="1" dirty="0">
              <a:latin typeface="+mj-lt"/>
            </a:endParaRPr>
          </a:p>
        </p:txBody>
      </p:sp>
      <p:pic>
        <p:nvPicPr>
          <p:cNvPr id="6" name="Picture 5" descr="Qr code&#10;&#10;Description automatically generated">
            <a:hlinkClick r:id="rId2"/>
            <a:extLst>
              <a:ext uri="{FF2B5EF4-FFF2-40B4-BE49-F238E27FC236}">
                <a16:creationId xmlns:a16="http://schemas.microsoft.com/office/drawing/2014/main" id="{5DD8092C-42CE-9DA1-7AC3-0CBA82468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092" y="3009900"/>
            <a:ext cx="4267200" cy="4267200"/>
          </a:xfrm>
          <a:prstGeom prst="rect">
            <a:avLst/>
          </a:prstGeom>
        </p:spPr>
      </p:pic>
    </p:spTree>
    <p:extLst>
      <p:ext uri="{BB962C8B-B14F-4D97-AF65-F5344CB8AC3E}">
        <p14:creationId xmlns:p14="http://schemas.microsoft.com/office/powerpoint/2010/main" val="98126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000499" y="-4000502"/>
            <a:ext cx="10287002" cy="1828800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11630" y="2340411"/>
            <a:ext cx="5046912" cy="6308640"/>
          </a:xfrm>
          <a:prstGeom prst="rect">
            <a:avLst/>
          </a:prstGeom>
          <a:ln>
            <a:solidFill>
              <a:schemeClr val="tx1"/>
            </a:solidFill>
          </a:ln>
          <a:effectLst>
            <a:outerShdw blurRad="50800" dist="38100" dir="2700000" algn="tl" rotWithShape="0">
              <a:prstClr val="black">
                <a:alpha val="40000"/>
              </a:prstClr>
            </a:outerShdw>
          </a:effectLst>
        </p:spPr>
      </p:pic>
      <p:sp>
        <p:nvSpPr>
          <p:cNvPr id="4" name="TextBox 4"/>
          <p:cNvSpPr txBox="1"/>
          <p:nvPr/>
        </p:nvSpPr>
        <p:spPr>
          <a:xfrm>
            <a:off x="8487150" y="749417"/>
            <a:ext cx="9323942" cy="8637365"/>
          </a:xfrm>
          <a:prstGeom prst="rect">
            <a:avLst/>
          </a:prstGeom>
        </p:spPr>
        <p:txBody>
          <a:bodyPr lIns="0" tIns="0" rIns="0" bIns="0" rtlCol="0" anchor="t">
            <a:spAutoFit/>
          </a:bodyPr>
          <a:lstStyle/>
          <a:p>
            <a:pPr algn="just">
              <a:lnSpc>
                <a:spcPts val="2705"/>
              </a:lnSpc>
            </a:pPr>
            <a:r>
              <a:rPr lang="en-US" sz="2000" b="1" u="sng" dirty="0">
                <a:solidFill>
                  <a:srgbClr val="000000"/>
                </a:solidFill>
                <a:latin typeface="+mj-lt"/>
              </a:rPr>
              <a:t>Education</a:t>
            </a:r>
          </a:p>
          <a:p>
            <a:pPr marL="417157" lvl="1" indent="-208579" algn="just">
              <a:lnSpc>
                <a:spcPts val="2705"/>
              </a:lnSpc>
              <a:buFont typeface="Arial"/>
              <a:buChar char="•"/>
            </a:pPr>
            <a:r>
              <a:rPr lang="en-US" sz="2000" dirty="0">
                <a:solidFill>
                  <a:srgbClr val="000000"/>
                </a:solidFill>
                <a:latin typeface="+mj-lt"/>
              </a:rPr>
              <a:t>2002 – M.A. Communications – Hawaii Pacific University</a:t>
            </a:r>
          </a:p>
          <a:p>
            <a:pPr marL="417157" lvl="1" indent="-208579" algn="just">
              <a:lnSpc>
                <a:spcPts val="2705"/>
              </a:lnSpc>
              <a:buFont typeface="Arial"/>
              <a:buChar char="•"/>
            </a:pPr>
            <a:r>
              <a:rPr lang="en-US" sz="2000" dirty="0">
                <a:solidFill>
                  <a:srgbClr val="000000"/>
                </a:solidFill>
                <a:latin typeface="+mj-lt"/>
              </a:rPr>
              <a:t>1997 – B.A. Journalism/Political Science – University of Montana</a:t>
            </a:r>
          </a:p>
          <a:p>
            <a:pPr algn="just">
              <a:lnSpc>
                <a:spcPts val="2705"/>
              </a:lnSpc>
            </a:pPr>
            <a:r>
              <a:rPr lang="en-US" sz="2000" b="1" u="sng" dirty="0">
                <a:solidFill>
                  <a:srgbClr val="000000"/>
                </a:solidFill>
                <a:latin typeface="+mj-lt"/>
              </a:rPr>
              <a:t>Economic Development &amp; Entrepreneurship</a:t>
            </a:r>
          </a:p>
          <a:p>
            <a:pPr marL="417157" lvl="1" indent="-208579" algn="just">
              <a:lnSpc>
                <a:spcPts val="2705"/>
              </a:lnSpc>
              <a:buFont typeface="Arial"/>
              <a:buChar char="•"/>
            </a:pPr>
            <a:r>
              <a:rPr lang="en-US" sz="2000" dirty="0">
                <a:solidFill>
                  <a:srgbClr val="000000"/>
                </a:solidFill>
                <a:latin typeface="+mj-lt"/>
              </a:rPr>
              <a:t>2019-2022 – Vice President – Great Falls Development Authority</a:t>
            </a:r>
          </a:p>
          <a:p>
            <a:pPr marL="417157" lvl="1" indent="-208579" algn="just">
              <a:lnSpc>
                <a:spcPts val="2705"/>
              </a:lnSpc>
              <a:buFont typeface="Arial"/>
              <a:buChar char="•"/>
            </a:pPr>
            <a:r>
              <a:rPr lang="en-US" sz="2000" dirty="0">
                <a:solidFill>
                  <a:srgbClr val="000000"/>
                </a:solidFill>
                <a:latin typeface="+mj-lt"/>
              </a:rPr>
              <a:t>2014-2022 – Regional Director – Great Falls area Small Business Development Center (SBDC)</a:t>
            </a:r>
          </a:p>
          <a:p>
            <a:pPr marL="417157" lvl="1" indent="-208579" algn="just">
              <a:lnSpc>
                <a:spcPts val="2705"/>
              </a:lnSpc>
              <a:buFont typeface="Arial"/>
              <a:buChar char="•"/>
            </a:pPr>
            <a:r>
              <a:rPr lang="en-US" sz="2000" dirty="0">
                <a:solidFill>
                  <a:srgbClr val="000000"/>
                </a:solidFill>
                <a:latin typeface="+mj-lt"/>
              </a:rPr>
              <a:t>2011-2012 -- Carondelet Estate Services, LLC; St. Louis, MO</a:t>
            </a:r>
          </a:p>
          <a:p>
            <a:pPr marL="417157" lvl="1" indent="-208579" algn="just">
              <a:lnSpc>
                <a:spcPts val="2705"/>
              </a:lnSpc>
              <a:buFont typeface="Arial"/>
              <a:buChar char="•"/>
            </a:pPr>
            <a:r>
              <a:rPr lang="en-US" sz="2000" dirty="0">
                <a:solidFill>
                  <a:srgbClr val="000000"/>
                </a:solidFill>
                <a:latin typeface="+mj-lt"/>
              </a:rPr>
              <a:t>2000-2002 -- </a:t>
            </a:r>
            <a:r>
              <a:rPr lang="en-US" sz="2000" dirty="0" err="1">
                <a:solidFill>
                  <a:srgbClr val="000000"/>
                </a:solidFill>
                <a:latin typeface="+mj-lt"/>
              </a:rPr>
              <a:t>JNitschke</a:t>
            </a:r>
            <a:r>
              <a:rPr lang="en-US" sz="2000" dirty="0">
                <a:solidFill>
                  <a:srgbClr val="000000"/>
                </a:solidFill>
                <a:latin typeface="+mj-lt"/>
              </a:rPr>
              <a:t> Photography; Denver, CO </a:t>
            </a:r>
          </a:p>
          <a:p>
            <a:pPr algn="just">
              <a:lnSpc>
                <a:spcPts val="2705"/>
              </a:lnSpc>
            </a:pPr>
            <a:r>
              <a:rPr lang="en-US" sz="2000" b="1" u="sng" dirty="0">
                <a:solidFill>
                  <a:srgbClr val="000000"/>
                </a:solidFill>
                <a:latin typeface="+mj-lt"/>
              </a:rPr>
              <a:t>Certifications</a:t>
            </a:r>
          </a:p>
          <a:p>
            <a:pPr marL="417157" lvl="1" indent="-208579" algn="just">
              <a:lnSpc>
                <a:spcPts val="2705"/>
              </a:lnSpc>
              <a:buFont typeface="Arial"/>
              <a:buChar char="•"/>
            </a:pPr>
            <a:r>
              <a:rPr lang="en-US" sz="2000" dirty="0">
                <a:solidFill>
                  <a:srgbClr val="000000"/>
                </a:solidFill>
                <a:latin typeface="+mj-lt"/>
              </a:rPr>
              <a:t>2021 – Certified </a:t>
            </a:r>
            <a:r>
              <a:rPr lang="en-US" sz="2000" dirty="0" err="1">
                <a:solidFill>
                  <a:srgbClr val="000000"/>
                </a:solidFill>
                <a:latin typeface="+mj-lt"/>
              </a:rPr>
              <a:t>PeerSpectives</a:t>
            </a:r>
            <a:r>
              <a:rPr lang="en-US" sz="2000" dirty="0">
                <a:solidFill>
                  <a:srgbClr val="000000"/>
                </a:solidFill>
                <a:latin typeface="+mj-lt"/>
              </a:rPr>
              <a:t> Facilitator – Edward Lowe Foundation</a:t>
            </a:r>
          </a:p>
          <a:p>
            <a:pPr marL="417157" lvl="1" indent="-208579" algn="just">
              <a:lnSpc>
                <a:spcPts val="2705"/>
              </a:lnSpc>
              <a:buFont typeface="Arial"/>
              <a:buChar char="•"/>
            </a:pPr>
            <a:r>
              <a:rPr lang="en-US" sz="2000" dirty="0">
                <a:solidFill>
                  <a:srgbClr val="000000"/>
                </a:solidFill>
                <a:latin typeface="+mj-lt"/>
              </a:rPr>
              <a:t>2017 – Certified Export Counselor – U.S. Small Business Administration</a:t>
            </a:r>
          </a:p>
          <a:p>
            <a:pPr marL="417157" lvl="1" indent="-208579" algn="just">
              <a:lnSpc>
                <a:spcPts val="2705"/>
              </a:lnSpc>
              <a:buFont typeface="Arial"/>
              <a:buChar char="•"/>
            </a:pPr>
            <a:r>
              <a:rPr lang="en-US" sz="2000" dirty="0">
                <a:solidFill>
                  <a:srgbClr val="000000"/>
                </a:solidFill>
                <a:latin typeface="+mj-lt"/>
              </a:rPr>
              <a:t>2017 – Certified Profit Mastery Facilitator – Business Resource Services</a:t>
            </a:r>
          </a:p>
          <a:p>
            <a:pPr marL="417157" lvl="1" indent="-208579" algn="just">
              <a:lnSpc>
                <a:spcPts val="2705"/>
              </a:lnSpc>
              <a:buFont typeface="Arial"/>
              <a:buChar char="•"/>
            </a:pPr>
            <a:r>
              <a:rPr lang="en-US" sz="2000" dirty="0">
                <a:solidFill>
                  <a:srgbClr val="000000"/>
                </a:solidFill>
                <a:latin typeface="+mj-lt"/>
              </a:rPr>
              <a:t>2015 -- Economic Development Finance Prof. (EDFP) – National Development Council</a:t>
            </a:r>
          </a:p>
          <a:p>
            <a:pPr marL="417157" lvl="1" indent="-208579" algn="just">
              <a:lnSpc>
                <a:spcPts val="2705"/>
              </a:lnSpc>
              <a:buFont typeface="Arial"/>
              <a:buChar char="•"/>
            </a:pPr>
            <a:r>
              <a:rPr lang="en-US" sz="2000" dirty="0">
                <a:solidFill>
                  <a:srgbClr val="000000"/>
                </a:solidFill>
                <a:latin typeface="+mj-lt"/>
              </a:rPr>
              <a:t>2015 -- Accredited Small Business Consultant (ASBC) – Association of Accredited Small Business Consultants</a:t>
            </a:r>
          </a:p>
          <a:p>
            <a:pPr marL="417157" lvl="1" indent="-208579" algn="just">
              <a:lnSpc>
                <a:spcPts val="2705"/>
              </a:lnSpc>
              <a:buFont typeface="Arial"/>
              <a:buChar char="•"/>
            </a:pPr>
            <a:r>
              <a:rPr lang="en-US" sz="2000" dirty="0">
                <a:solidFill>
                  <a:srgbClr val="000000"/>
                </a:solidFill>
                <a:latin typeface="+mj-lt"/>
              </a:rPr>
              <a:t>2015 -- Certified Business Advisor – </a:t>
            </a:r>
            <a:r>
              <a:rPr lang="en-US" sz="2000" dirty="0" err="1">
                <a:solidFill>
                  <a:srgbClr val="000000"/>
                </a:solidFill>
                <a:latin typeface="+mj-lt"/>
              </a:rPr>
              <a:t>GrowthWheel</a:t>
            </a:r>
            <a:r>
              <a:rPr lang="en-US" sz="2000" dirty="0">
                <a:solidFill>
                  <a:srgbClr val="000000"/>
                </a:solidFill>
                <a:latin typeface="+mj-lt"/>
              </a:rPr>
              <a:t> International</a:t>
            </a:r>
          </a:p>
          <a:p>
            <a:pPr algn="just">
              <a:lnSpc>
                <a:spcPts val="2705"/>
              </a:lnSpc>
            </a:pPr>
            <a:r>
              <a:rPr lang="en-US" sz="2000" b="1" u="sng" dirty="0">
                <a:solidFill>
                  <a:srgbClr val="000000"/>
                </a:solidFill>
                <a:latin typeface="+mj-lt"/>
              </a:rPr>
              <a:t>Recognitions</a:t>
            </a:r>
          </a:p>
          <a:p>
            <a:pPr marL="417157" lvl="1" indent="-208579" algn="just">
              <a:lnSpc>
                <a:spcPts val="2705"/>
              </a:lnSpc>
              <a:buFont typeface="Arial"/>
              <a:buChar char="•"/>
            </a:pPr>
            <a:r>
              <a:rPr lang="en-US" sz="2000" dirty="0">
                <a:solidFill>
                  <a:srgbClr val="000000"/>
                </a:solidFill>
                <a:latin typeface="+mj-lt"/>
              </a:rPr>
              <a:t>2022 – Boots to Business National Instructor of the Year – U.S. Small Business Administration</a:t>
            </a:r>
          </a:p>
          <a:p>
            <a:pPr marL="417157" lvl="1" indent="-208579" algn="just">
              <a:lnSpc>
                <a:spcPts val="2705"/>
              </a:lnSpc>
              <a:buFont typeface="Arial"/>
              <a:buChar char="•"/>
            </a:pPr>
            <a:r>
              <a:rPr lang="en-US" sz="2000" dirty="0">
                <a:solidFill>
                  <a:srgbClr val="000000"/>
                </a:solidFill>
                <a:latin typeface="+mj-lt"/>
              </a:rPr>
              <a:t>2018 – Montana SBDC State Star</a:t>
            </a:r>
          </a:p>
          <a:p>
            <a:pPr marL="417157" lvl="1" indent="-208579" algn="just">
              <a:lnSpc>
                <a:spcPts val="2705"/>
              </a:lnSpc>
              <a:buFont typeface="Arial"/>
              <a:buChar char="•"/>
            </a:pPr>
            <a:r>
              <a:rPr lang="en-US" sz="2000" dirty="0">
                <a:solidFill>
                  <a:srgbClr val="000000"/>
                </a:solidFill>
                <a:latin typeface="+mj-lt"/>
              </a:rPr>
              <a:t>2010 – Television News Enterprise Award – Montana Broadcasters Association </a:t>
            </a:r>
          </a:p>
          <a:p>
            <a:pPr marL="417157" lvl="1" indent="-208579" algn="just">
              <a:lnSpc>
                <a:spcPts val="2705"/>
              </a:lnSpc>
              <a:buFont typeface="Arial"/>
              <a:buChar char="•"/>
            </a:pPr>
            <a:r>
              <a:rPr lang="en-US" sz="2000" dirty="0">
                <a:solidFill>
                  <a:srgbClr val="000000"/>
                </a:solidFill>
                <a:latin typeface="+mj-lt"/>
              </a:rPr>
              <a:t>2009 – Television Sports Reporting Award – Society of Professional Journalists</a:t>
            </a:r>
          </a:p>
          <a:p>
            <a:pPr marL="417157" lvl="1" indent="-208579" algn="just">
              <a:lnSpc>
                <a:spcPts val="2705"/>
              </a:lnSpc>
              <a:buFont typeface="Arial"/>
              <a:buChar char="•"/>
            </a:pPr>
            <a:r>
              <a:rPr lang="en-US" sz="2000" dirty="0">
                <a:solidFill>
                  <a:srgbClr val="000000"/>
                </a:solidFill>
                <a:latin typeface="+mj-lt"/>
              </a:rPr>
              <a:t>2007 – Television Sports Enterprise Award – Montana Broadcasters Association</a:t>
            </a:r>
          </a:p>
          <a:p>
            <a:pPr algn="just">
              <a:lnSpc>
                <a:spcPts val="2705"/>
              </a:lnSpc>
            </a:pPr>
            <a:endParaRPr lang="en-US" sz="2000" dirty="0">
              <a:solidFill>
                <a:srgbClr val="000000"/>
              </a:solidFill>
              <a:latin typeface="+mj-lt"/>
            </a:endParaRPr>
          </a:p>
        </p:txBody>
      </p:sp>
      <p:sp>
        <p:nvSpPr>
          <p:cNvPr id="5" name="TextBox 5"/>
          <p:cNvSpPr txBox="1"/>
          <p:nvPr/>
        </p:nvSpPr>
        <p:spPr>
          <a:xfrm>
            <a:off x="1021622" y="720842"/>
            <a:ext cx="6369778" cy="593239"/>
          </a:xfrm>
          <a:prstGeom prst="rect">
            <a:avLst/>
          </a:prstGeom>
        </p:spPr>
        <p:txBody>
          <a:bodyPr wrap="square" lIns="0" tIns="0" rIns="0" bIns="0" rtlCol="0" anchor="t">
            <a:spAutoFit/>
          </a:bodyPr>
          <a:lstStyle/>
          <a:p>
            <a:pPr algn="ctr">
              <a:lnSpc>
                <a:spcPts val="4787"/>
              </a:lnSpc>
            </a:pPr>
            <a:r>
              <a:rPr lang="en-US" sz="3419" b="1" dirty="0">
                <a:solidFill>
                  <a:srgbClr val="747C84"/>
                </a:solidFill>
                <a:latin typeface="+mj-lt"/>
              </a:rPr>
              <a:t>Jason Nitschke; MA, EDFP</a:t>
            </a:r>
          </a:p>
        </p:txBody>
      </p:sp>
      <p:sp>
        <p:nvSpPr>
          <p:cNvPr id="6" name="TextBox 6"/>
          <p:cNvSpPr txBox="1"/>
          <p:nvPr/>
        </p:nvSpPr>
        <p:spPr>
          <a:xfrm>
            <a:off x="1653501" y="1601394"/>
            <a:ext cx="5363170" cy="469872"/>
          </a:xfrm>
          <a:prstGeom prst="rect">
            <a:avLst/>
          </a:prstGeom>
        </p:spPr>
        <p:txBody>
          <a:bodyPr lIns="0" tIns="0" rIns="0" bIns="0" rtlCol="0" anchor="t">
            <a:spAutoFit/>
          </a:bodyPr>
          <a:lstStyle/>
          <a:p>
            <a:pPr algn="ctr">
              <a:lnSpc>
                <a:spcPts val="3919"/>
              </a:lnSpc>
            </a:pPr>
            <a:r>
              <a:rPr lang="en-US" sz="2799" b="1" dirty="0">
                <a:solidFill>
                  <a:srgbClr val="1EA582"/>
                </a:solidFill>
                <a:latin typeface="+mj-lt"/>
              </a:rPr>
              <a:t>Senior Child Care Business Advisor</a:t>
            </a:r>
          </a:p>
        </p:txBody>
      </p:sp>
      <p:sp>
        <p:nvSpPr>
          <p:cNvPr id="7" name="TextBox 7"/>
          <p:cNvSpPr txBox="1"/>
          <p:nvPr/>
        </p:nvSpPr>
        <p:spPr>
          <a:xfrm>
            <a:off x="304800" y="8953851"/>
            <a:ext cx="7773548" cy="964623"/>
          </a:xfrm>
          <a:prstGeom prst="rect">
            <a:avLst/>
          </a:prstGeom>
        </p:spPr>
        <p:txBody>
          <a:bodyPr wrap="square" lIns="0" tIns="0" rIns="0" bIns="0" rtlCol="0" anchor="t">
            <a:spAutoFit/>
          </a:bodyPr>
          <a:lstStyle/>
          <a:p>
            <a:pPr algn="ctr">
              <a:lnSpc>
                <a:spcPts val="3919"/>
              </a:lnSpc>
            </a:pPr>
            <a:r>
              <a:rPr lang="en-US" sz="2799" dirty="0">
                <a:solidFill>
                  <a:srgbClr val="000000"/>
                </a:solidFill>
                <a:latin typeface="+mj-lt"/>
              </a:rPr>
              <a:t>"Helping entrepreneurs turn </a:t>
            </a:r>
          </a:p>
          <a:p>
            <a:pPr algn="ctr">
              <a:lnSpc>
                <a:spcPts val="3919"/>
              </a:lnSpc>
            </a:pPr>
            <a:r>
              <a:rPr lang="en-US" sz="2799" b="1" dirty="0">
                <a:solidFill>
                  <a:srgbClr val="000000"/>
                </a:solidFill>
                <a:latin typeface="+mj-lt"/>
              </a:rPr>
              <a:t>visions</a:t>
            </a:r>
            <a:r>
              <a:rPr lang="en-US" sz="2799" dirty="0">
                <a:solidFill>
                  <a:srgbClr val="000000"/>
                </a:solidFill>
                <a:latin typeface="+mj-lt"/>
              </a:rPr>
              <a:t> into </a:t>
            </a:r>
            <a:r>
              <a:rPr lang="en-US" sz="2799" b="1" dirty="0">
                <a:solidFill>
                  <a:srgbClr val="000000"/>
                </a:solidFill>
                <a:latin typeface="+mj-lt"/>
              </a:rPr>
              <a:t>reality</a:t>
            </a:r>
            <a:r>
              <a:rPr lang="en-US" sz="2799" dirty="0">
                <a:solidFill>
                  <a:srgbClr val="000000"/>
                </a:solidFill>
                <a:latin typeface="+mj-lt"/>
              </a:rPr>
              <a:t>"</a:t>
            </a:r>
          </a:p>
        </p:txBody>
      </p:sp>
      <p:sp>
        <p:nvSpPr>
          <p:cNvPr id="8" name="AutoShape 8"/>
          <p:cNvSpPr/>
          <p:nvPr/>
        </p:nvSpPr>
        <p:spPr>
          <a:xfrm>
            <a:off x="1655607" y="1410383"/>
            <a:ext cx="5361064" cy="0"/>
          </a:xfrm>
          <a:prstGeom prst="line">
            <a:avLst/>
          </a:prstGeom>
          <a:ln w="28575" cap="flat">
            <a:solidFill>
              <a:srgbClr val="43B3E3"/>
            </a:solidFill>
            <a:prstDash val="solid"/>
            <a:headEnd type="none" w="sm" len="sm"/>
            <a:tailEnd type="none" w="sm" len="sm"/>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156449" y="-4156449"/>
            <a:ext cx="10287000" cy="18599898"/>
          </a:xfrm>
          <a:prstGeom prst="rect">
            <a:avLst/>
          </a:prstGeom>
        </p:spPr>
      </p:pic>
      <p:sp>
        <p:nvSpPr>
          <p:cNvPr id="3" name="TextBox 3"/>
          <p:cNvSpPr txBox="1"/>
          <p:nvPr/>
        </p:nvSpPr>
        <p:spPr>
          <a:xfrm>
            <a:off x="5099087" y="503760"/>
            <a:ext cx="7923468" cy="1231439"/>
          </a:xfrm>
          <a:prstGeom prst="rect">
            <a:avLst/>
          </a:prstGeom>
        </p:spPr>
        <p:txBody>
          <a:bodyPr lIns="0" tIns="0" rIns="0" bIns="0" rtlCol="0" anchor="t">
            <a:spAutoFit/>
          </a:bodyPr>
          <a:lstStyle/>
          <a:p>
            <a:pPr algn="ctr">
              <a:lnSpc>
                <a:spcPts val="10147"/>
              </a:lnSpc>
            </a:pPr>
            <a:r>
              <a:rPr lang="en-US" sz="7248" b="1" dirty="0">
                <a:solidFill>
                  <a:srgbClr val="747C84"/>
                </a:solidFill>
                <a:latin typeface="+mj-lt"/>
              </a:rPr>
              <a:t>Goals for Today</a:t>
            </a:r>
          </a:p>
        </p:txBody>
      </p:sp>
      <p:sp>
        <p:nvSpPr>
          <p:cNvPr id="4" name="AutoShape 4"/>
          <p:cNvSpPr/>
          <p:nvPr/>
        </p:nvSpPr>
        <p:spPr>
          <a:xfrm>
            <a:off x="4922022" y="1735199"/>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5" name="TextBox 5"/>
          <p:cNvSpPr txBox="1"/>
          <p:nvPr/>
        </p:nvSpPr>
        <p:spPr>
          <a:xfrm>
            <a:off x="4196932" y="2502711"/>
            <a:ext cx="10357263" cy="2974982"/>
          </a:xfrm>
          <a:prstGeom prst="rect">
            <a:avLst/>
          </a:prstGeom>
        </p:spPr>
        <p:txBody>
          <a:bodyPr wrap="square" lIns="0" tIns="0" rIns="0" bIns="0" rtlCol="0" anchor="t">
            <a:spAutoFit/>
          </a:bodyPr>
          <a:lstStyle/>
          <a:p>
            <a:pPr>
              <a:lnSpc>
                <a:spcPts val="8035"/>
              </a:lnSpc>
            </a:pPr>
            <a:r>
              <a:rPr lang="en-US" sz="4539" dirty="0">
                <a:solidFill>
                  <a:srgbClr val="F4841C"/>
                </a:solidFill>
                <a:latin typeface="+mj-lt"/>
              </a:rPr>
              <a:t>I. Pricing Methodologies</a:t>
            </a:r>
          </a:p>
          <a:p>
            <a:pPr>
              <a:lnSpc>
                <a:spcPts val="8035"/>
              </a:lnSpc>
            </a:pPr>
            <a:r>
              <a:rPr lang="en-US" sz="4539" dirty="0">
                <a:solidFill>
                  <a:srgbClr val="43B3E3"/>
                </a:solidFill>
                <a:latin typeface="+mj-lt"/>
              </a:rPr>
              <a:t>II. Components of Costs</a:t>
            </a:r>
          </a:p>
          <a:p>
            <a:pPr>
              <a:lnSpc>
                <a:spcPts val="8035"/>
              </a:lnSpc>
            </a:pPr>
            <a:r>
              <a:rPr lang="en-US" sz="4539" dirty="0">
                <a:solidFill>
                  <a:srgbClr val="2F3542"/>
                </a:solidFill>
                <a:latin typeface="+mj-lt"/>
              </a:rPr>
              <a:t>III. Calculating Cost-Informed Rates</a:t>
            </a:r>
          </a:p>
        </p:txBody>
      </p:sp>
      <p:grpSp>
        <p:nvGrpSpPr>
          <p:cNvPr id="6" name="Group 6"/>
          <p:cNvGrpSpPr/>
          <p:nvPr/>
        </p:nvGrpSpPr>
        <p:grpSpPr>
          <a:xfrm>
            <a:off x="-2598540" y="-1301419"/>
            <a:ext cx="6511290" cy="11588419"/>
            <a:chOff x="0" y="0"/>
            <a:chExt cx="8681720" cy="15451225"/>
          </a:xfrm>
        </p:grpSpPr>
        <p:sp>
          <p:nvSpPr>
            <p:cNvPr id="7" name="AutoShape 7"/>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8" name="AutoShape 8"/>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9" name="AutoShape 9"/>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0" name="AutoShape 10"/>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grpSp>
        <p:nvGrpSpPr>
          <p:cNvPr id="11" name="Group 11"/>
          <p:cNvGrpSpPr/>
          <p:nvPr/>
        </p:nvGrpSpPr>
        <p:grpSpPr>
          <a:xfrm rot="-10800000">
            <a:off x="14208893" y="-204290"/>
            <a:ext cx="6511290" cy="11588419"/>
            <a:chOff x="0" y="0"/>
            <a:chExt cx="8681720" cy="15451225"/>
          </a:xfrm>
        </p:grpSpPr>
        <p:sp>
          <p:nvSpPr>
            <p:cNvPr id="12" name="AutoShape 12"/>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3" name="AutoShape 13"/>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4" name="AutoShape 14"/>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5" name="AutoShape 15"/>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But First…</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7" name="AutoShape 7"/>
          <p:cNvSpPr/>
          <p:nvPr/>
        </p:nvSpPr>
        <p:spPr>
          <a:xfrm>
            <a:off x="-2722532" y="1369431"/>
            <a:ext cx="5547538" cy="0"/>
          </a:xfrm>
          <a:prstGeom prst="line">
            <a:avLst/>
          </a:prstGeom>
          <a:ln w="104775" cap="flat">
            <a:solidFill>
              <a:srgbClr val="747C84">
                <a:alpha val="62745"/>
              </a:srgbClr>
            </a:solidFill>
            <a:prstDash val="solid"/>
            <a:headEnd type="none" w="sm" len="sm"/>
            <a:tailEnd type="none" w="sm" len="sm"/>
          </a:ln>
        </p:spPr>
        <p:txBody>
          <a:bodyPr/>
          <a:lstStyle/>
          <a:p>
            <a:endParaRPr lang="en-US"/>
          </a:p>
        </p:txBody>
      </p:sp>
      <p:sp>
        <p:nvSpPr>
          <p:cNvPr id="8" name="AutoShape 8"/>
          <p:cNvSpPr/>
          <p:nvPr/>
        </p:nvSpPr>
        <p:spPr>
          <a:xfrm>
            <a:off x="-2703482" y="1771960"/>
            <a:ext cx="5528488" cy="0"/>
          </a:xfrm>
          <a:prstGeom prst="line">
            <a:avLst/>
          </a:prstGeom>
          <a:ln w="104775" cap="flat">
            <a:solidFill>
              <a:srgbClr val="1EA582"/>
            </a:solidFill>
            <a:prstDash val="solid"/>
            <a:headEnd type="none" w="sm" len="sm"/>
            <a:tailEnd type="none" w="sm" len="sm"/>
          </a:ln>
        </p:spPr>
        <p:txBody>
          <a:bodyPr/>
          <a:lstStyle/>
          <a:p>
            <a:endParaRPr lang="en-US"/>
          </a:p>
        </p:txBody>
      </p:sp>
      <p:sp>
        <p:nvSpPr>
          <p:cNvPr id="9" name="AutoShape 9"/>
          <p:cNvSpPr/>
          <p:nvPr/>
        </p:nvSpPr>
        <p:spPr>
          <a:xfrm rot="-5400000">
            <a:off x="-5251572" y="5287843"/>
            <a:ext cx="11588419" cy="0"/>
          </a:xfrm>
          <a:prstGeom prst="line">
            <a:avLst/>
          </a:prstGeom>
          <a:ln w="104775" cap="flat">
            <a:solidFill>
              <a:srgbClr val="F4841C">
                <a:alpha val="58824"/>
              </a:srgbClr>
            </a:solidFill>
            <a:prstDash val="solid"/>
            <a:headEnd type="none" w="sm" len="sm"/>
            <a:tailEnd type="none" w="sm" len="sm"/>
          </a:ln>
        </p:spPr>
        <p:txBody>
          <a:bodyPr/>
          <a:lstStyle/>
          <a:p>
            <a:endParaRPr lang="en-US"/>
          </a:p>
        </p:txBody>
      </p:sp>
      <p:sp>
        <p:nvSpPr>
          <p:cNvPr id="10" name="AutoShape 10"/>
          <p:cNvSpPr/>
          <p:nvPr/>
        </p:nvSpPr>
        <p:spPr>
          <a:xfrm rot="-5400000">
            <a:off x="-4744781" y="5413514"/>
            <a:ext cx="11337076" cy="0"/>
          </a:xfrm>
          <a:prstGeom prst="line">
            <a:avLst/>
          </a:prstGeom>
          <a:ln w="104775" cap="flat">
            <a:solidFill>
              <a:srgbClr val="43B3E3">
                <a:alpha val="82745"/>
              </a:srgbClr>
            </a:solidFill>
            <a:prstDash val="solid"/>
            <a:headEnd type="none" w="sm" len="sm"/>
            <a:tailEnd type="none" w="sm" len="sm"/>
          </a:ln>
        </p:spPr>
        <p:txBody>
          <a:bodyPr/>
          <a:lstStyle/>
          <a:p>
            <a:endParaRPr lang="en-US"/>
          </a:p>
        </p:txBody>
      </p:sp>
      <p:grpSp>
        <p:nvGrpSpPr>
          <p:cNvPr id="11" name="Group 11"/>
          <p:cNvGrpSpPr/>
          <p:nvPr/>
        </p:nvGrpSpPr>
        <p:grpSpPr>
          <a:xfrm rot="-10800000">
            <a:off x="14003655" y="-650709"/>
            <a:ext cx="6511290" cy="11588419"/>
            <a:chOff x="0" y="0"/>
            <a:chExt cx="8681720" cy="15451225"/>
          </a:xfrm>
        </p:grpSpPr>
        <p:sp>
          <p:nvSpPr>
            <p:cNvPr id="12" name="AutoShape 12"/>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3" name="AutoShape 13"/>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4" name="AutoShape 14"/>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5" name="AutoShape 15"/>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pic>
        <p:nvPicPr>
          <p:cNvPr id="17" name="Picture 16">
            <a:extLst>
              <a:ext uri="{FF2B5EF4-FFF2-40B4-BE49-F238E27FC236}">
                <a16:creationId xmlns:a16="http://schemas.microsoft.com/office/drawing/2014/main" id="{DA06E4B5-607D-C030-1003-248DF65EDCCE}"/>
              </a:ext>
            </a:extLst>
          </p:cNvPr>
          <p:cNvPicPr>
            <a:picLocks noChangeAspect="1"/>
          </p:cNvPicPr>
          <p:nvPr/>
        </p:nvPicPr>
        <p:blipFill rotWithShape="1">
          <a:blip r:embed="rId2"/>
          <a:srcRect l="79167" t="37161" r="7761" b="22716"/>
          <a:stretch/>
        </p:blipFill>
        <p:spPr>
          <a:xfrm>
            <a:off x="4965657" y="2083989"/>
            <a:ext cx="8356685" cy="66590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And Also This…</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6" name="TextBox 6"/>
          <p:cNvSpPr txBox="1"/>
          <p:nvPr/>
        </p:nvSpPr>
        <p:spPr>
          <a:xfrm>
            <a:off x="1085275" y="2147165"/>
            <a:ext cx="16278968" cy="4198329"/>
          </a:xfrm>
          <a:prstGeom prst="rect">
            <a:avLst/>
          </a:prstGeom>
        </p:spPr>
        <p:txBody>
          <a:bodyPr wrap="square" lIns="0" tIns="0" rIns="0" bIns="0" rtlCol="0" anchor="t">
            <a:spAutoFit/>
          </a:bodyPr>
          <a:lstStyle/>
          <a:p>
            <a:pPr algn="ctr">
              <a:lnSpc>
                <a:spcPct val="200000"/>
              </a:lnSpc>
            </a:pPr>
            <a:r>
              <a:rPr lang="en-US" sz="4780" dirty="0">
                <a:solidFill>
                  <a:srgbClr val="000000"/>
                </a:solidFill>
                <a:latin typeface="+mj-lt"/>
              </a:rPr>
              <a:t>Learn the Language of Financial Literacy</a:t>
            </a:r>
          </a:p>
          <a:p>
            <a:pPr algn="ctr">
              <a:lnSpc>
                <a:spcPct val="200000"/>
              </a:lnSpc>
            </a:pPr>
            <a:r>
              <a:rPr lang="en-US" sz="4780" dirty="0">
                <a:solidFill>
                  <a:srgbClr val="000000"/>
                </a:solidFill>
                <a:latin typeface="+mj-lt"/>
              </a:rPr>
              <a:t>Understand Pricing Accuracy</a:t>
            </a:r>
          </a:p>
          <a:p>
            <a:pPr algn="ctr">
              <a:lnSpc>
                <a:spcPct val="200000"/>
              </a:lnSpc>
            </a:pPr>
            <a:r>
              <a:rPr lang="en-US" sz="4780" dirty="0">
                <a:solidFill>
                  <a:srgbClr val="000000"/>
                </a:solidFill>
                <a:latin typeface="+mj-lt"/>
              </a:rPr>
              <a:t>Set Rates that Cover 100% of </a:t>
            </a:r>
            <a:r>
              <a:rPr lang="en-US" sz="4780" b="1" u="sng" dirty="0">
                <a:solidFill>
                  <a:srgbClr val="000000"/>
                </a:solidFill>
                <a:latin typeface="+mj-lt"/>
              </a:rPr>
              <a:t>Your Future Costs</a:t>
            </a:r>
            <a:endParaRPr lang="en-US" sz="4780" dirty="0">
              <a:solidFill>
                <a:srgbClr val="000000"/>
              </a:solidFill>
              <a:latin typeface="+mj-lt"/>
            </a:endParaRPr>
          </a:p>
        </p:txBody>
      </p:sp>
      <p:sp>
        <p:nvSpPr>
          <p:cNvPr id="7" name="AutoShape 7"/>
          <p:cNvSpPr/>
          <p:nvPr/>
        </p:nvSpPr>
        <p:spPr>
          <a:xfrm>
            <a:off x="-2722532" y="1369431"/>
            <a:ext cx="5547538" cy="0"/>
          </a:xfrm>
          <a:prstGeom prst="line">
            <a:avLst/>
          </a:prstGeom>
          <a:ln w="104775" cap="flat">
            <a:solidFill>
              <a:srgbClr val="747C84">
                <a:alpha val="62745"/>
              </a:srgbClr>
            </a:solidFill>
            <a:prstDash val="solid"/>
            <a:headEnd type="none" w="sm" len="sm"/>
            <a:tailEnd type="none" w="sm" len="sm"/>
          </a:ln>
        </p:spPr>
        <p:txBody>
          <a:bodyPr/>
          <a:lstStyle/>
          <a:p>
            <a:endParaRPr lang="en-US"/>
          </a:p>
        </p:txBody>
      </p:sp>
      <p:sp>
        <p:nvSpPr>
          <p:cNvPr id="8" name="AutoShape 8"/>
          <p:cNvSpPr/>
          <p:nvPr/>
        </p:nvSpPr>
        <p:spPr>
          <a:xfrm>
            <a:off x="-2703482" y="1771960"/>
            <a:ext cx="5528488" cy="0"/>
          </a:xfrm>
          <a:prstGeom prst="line">
            <a:avLst/>
          </a:prstGeom>
          <a:ln w="104775" cap="flat">
            <a:solidFill>
              <a:srgbClr val="1EA582"/>
            </a:solidFill>
            <a:prstDash val="solid"/>
            <a:headEnd type="none" w="sm" len="sm"/>
            <a:tailEnd type="none" w="sm" len="sm"/>
          </a:ln>
        </p:spPr>
        <p:txBody>
          <a:bodyPr/>
          <a:lstStyle/>
          <a:p>
            <a:endParaRPr lang="en-US"/>
          </a:p>
        </p:txBody>
      </p:sp>
      <p:sp>
        <p:nvSpPr>
          <p:cNvPr id="9" name="AutoShape 9"/>
          <p:cNvSpPr/>
          <p:nvPr/>
        </p:nvSpPr>
        <p:spPr>
          <a:xfrm rot="-5400000">
            <a:off x="-5251572" y="5287843"/>
            <a:ext cx="11588419" cy="0"/>
          </a:xfrm>
          <a:prstGeom prst="line">
            <a:avLst/>
          </a:prstGeom>
          <a:ln w="104775" cap="flat">
            <a:solidFill>
              <a:srgbClr val="F4841C">
                <a:alpha val="58824"/>
              </a:srgbClr>
            </a:solidFill>
            <a:prstDash val="solid"/>
            <a:headEnd type="none" w="sm" len="sm"/>
            <a:tailEnd type="none" w="sm" len="sm"/>
          </a:ln>
        </p:spPr>
        <p:txBody>
          <a:bodyPr/>
          <a:lstStyle/>
          <a:p>
            <a:endParaRPr lang="en-US"/>
          </a:p>
        </p:txBody>
      </p:sp>
      <p:sp>
        <p:nvSpPr>
          <p:cNvPr id="10" name="AutoShape 10"/>
          <p:cNvSpPr/>
          <p:nvPr/>
        </p:nvSpPr>
        <p:spPr>
          <a:xfrm rot="-5400000">
            <a:off x="-4744781" y="5413514"/>
            <a:ext cx="11337076" cy="0"/>
          </a:xfrm>
          <a:prstGeom prst="line">
            <a:avLst/>
          </a:prstGeom>
          <a:ln w="104775" cap="flat">
            <a:solidFill>
              <a:srgbClr val="43B3E3">
                <a:alpha val="82745"/>
              </a:srgbClr>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52524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502421"/>
            <a:ext cx="18288000" cy="1250279"/>
          </a:xfrm>
          <a:prstGeom prst="rect">
            <a:avLst/>
          </a:prstGeom>
        </p:spPr>
        <p:txBody>
          <a:bodyPr wrap="square" lIns="0" tIns="0" rIns="0" bIns="0" rtlCol="0" anchor="t">
            <a:spAutoFit/>
          </a:bodyPr>
          <a:lstStyle/>
          <a:p>
            <a:pPr algn="ctr">
              <a:lnSpc>
                <a:spcPts val="10147"/>
              </a:lnSpc>
            </a:pPr>
            <a:r>
              <a:rPr lang="en-US" sz="7248" b="1" dirty="0">
                <a:solidFill>
                  <a:srgbClr val="F4841C"/>
                </a:solidFill>
                <a:latin typeface="+mj-lt"/>
              </a:rPr>
              <a:t>And…</a:t>
            </a:r>
          </a:p>
        </p:txBody>
      </p:sp>
      <p:sp>
        <p:nvSpPr>
          <p:cNvPr id="4" name="AutoShape 4"/>
          <p:cNvSpPr/>
          <p:nvPr/>
        </p:nvSpPr>
        <p:spPr>
          <a:xfrm>
            <a:off x="4922022" y="1733860"/>
            <a:ext cx="8443956" cy="0"/>
          </a:xfrm>
          <a:prstGeom prst="line">
            <a:avLst/>
          </a:prstGeom>
          <a:ln w="38100" cap="flat">
            <a:solidFill>
              <a:srgbClr val="43B3E3"/>
            </a:solidFill>
            <a:prstDash val="solid"/>
            <a:headEnd type="none" w="sm" len="sm"/>
            <a:tailEnd type="none" w="sm" len="sm"/>
          </a:ln>
        </p:spPr>
        <p:txBody>
          <a:bodyPr/>
          <a:lstStyle/>
          <a:p>
            <a:endParaRPr lang="en-US"/>
          </a:p>
        </p:txBody>
      </p:sp>
      <p:sp>
        <p:nvSpPr>
          <p:cNvPr id="6" name="TextBox 6"/>
          <p:cNvSpPr txBox="1"/>
          <p:nvPr/>
        </p:nvSpPr>
        <p:spPr>
          <a:xfrm>
            <a:off x="-3" y="2450583"/>
            <a:ext cx="18287997" cy="806183"/>
          </a:xfrm>
          <a:prstGeom prst="rect">
            <a:avLst/>
          </a:prstGeom>
        </p:spPr>
        <p:txBody>
          <a:bodyPr wrap="square" lIns="0" tIns="0" rIns="0" bIns="0" rtlCol="0" anchor="t">
            <a:spAutoFit/>
          </a:bodyPr>
          <a:lstStyle/>
          <a:p>
            <a:pPr algn="ctr">
              <a:lnSpc>
                <a:spcPts val="6693"/>
              </a:lnSpc>
            </a:pPr>
            <a:r>
              <a:rPr lang="en-US" sz="4780" dirty="0">
                <a:solidFill>
                  <a:srgbClr val="000000"/>
                </a:solidFill>
                <a:latin typeface="+mj-lt"/>
              </a:rPr>
              <a:t>Interchangeable Terms</a:t>
            </a:r>
          </a:p>
        </p:txBody>
      </p:sp>
      <p:sp>
        <p:nvSpPr>
          <p:cNvPr id="7" name="AutoShape 7"/>
          <p:cNvSpPr/>
          <p:nvPr/>
        </p:nvSpPr>
        <p:spPr>
          <a:xfrm>
            <a:off x="-2722532" y="1369431"/>
            <a:ext cx="5547538" cy="0"/>
          </a:xfrm>
          <a:prstGeom prst="line">
            <a:avLst/>
          </a:prstGeom>
          <a:ln w="104775" cap="flat">
            <a:solidFill>
              <a:srgbClr val="747C84">
                <a:alpha val="62745"/>
              </a:srgbClr>
            </a:solidFill>
            <a:prstDash val="solid"/>
            <a:headEnd type="none" w="sm" len="sm"/>
            <a:tailEnd type="none" w="sm" len="sm"/>
          </a:ln>
        </p:spPr>
        <p:txBody>
          <a:bodyPr/>
          <a:lstStyle/>
          <a:p>
            <a:endParaRPr lang="en-US"/>
          </a:p>
        </p:txBody>
      </p:sp>
      <p:sp>
        <p:nvSpPr>
          <p:cNvPr id="8" name="AutoShape 8"/>
          <p:cNvSpPr/>
          <p:nvPr/>
        </p:nvSpPr>
        <p:spPr>
          <a:xfrm>
            <a:off x="-2703482" y="1771960"/>
            <a:ext cx="5528488" cy="0"/>
          </a:xfrm>
          <a:prstGeom prst="line">
            <a:avLst/>
          </a:prstGeom>
          <a:ln w="104775" cap="flat">
            <a:solidFill>
              <a:srgbClr val="1EA582"/>
            </a:solidFill>
            <a:prstDash val="solid"/>
            <a:headEnd type="none" w="sm" len="sm"/>
            <a:tailEnd type="none" w="sm" len="sm"/>
          </a:ln>
        </p:spPr>
        <p:txBody>
          <a:bodyPr/>
          <a:lstStyle/>
          <a:p>
            <a:endParaRPr lang="en-US"/>
          </a:p>
        </p:txBody>
      </p:sp>
      <p:sp>
        <p:nvSpPr>
          <p:cNvPr id="9" name="AutoShape 9"/>
          <p:cNvSpPr/>
          <p:nvPr/>
        </p:nvSpPr>
        <p:spPr>
          <a:xfrm rot="-5400000">
            <a:off x="-5251572" y="5287843"/>
            <a:ext cx="11588419" cy="0"/>
          </a:xfrm>
          <a:prstGeom prst="line">
            <a:avLst/>
          </a:prstGeom>
          <a:ln w="104775" cap="flat">
            <a:solidFill>
              <a:srgbClr val="F4841C">
                <a:alpha val="58824"/>
              </a:srgbClr>
            </a:solidFill>
            <a:prstDash val="solid"/>
            <a:headEnd type="none" w="sm" len="sm"/>
            <a:tailEnd type="none" w="sm" len="sm"/>
          </a:ln>
        </p:spPr>
        <p:txBody>
          <a:bodyPr/>
          <a:lstStyle/>
          <a:p>
            <a:endParaRPr lang="en-US"/>
          </a:p>
        </p:txBody>
      </p:sp>
      <p:sp>
        <p:nvSpPr>
          <p:cNvPr id="10" name="AutoShape 10"/>
          <p:cNvSpPr/>
          <p:nvPr/>
        </p:nvSpPr>
        <p:spPr>
          <a:xfrm rot="-5400000">
            <a:off x="-4744781" y="5413514"/>
            <a:ext cx="11337076" cy="0"/>
          </a:xfrm>
          <a:prstGeom prst="line">
            <a:avLst/>
          </a:prstGeom>
          <a:ln w="104775" cap="flat">
            <a:solidFill>
              <a:srgbClr val="43B3E3">
                <a:alpha val="82745"/>
              </a:srgbClr>
            </a:solidFill>
            <a:prstDash val="solid"/>
            <a:headEnd type="none" w="sm" len="sm"/>
            <a:tailEnd type="none" w="sm" len="sm"/>
          </a:ln>
        </p:spPr>
        <p:txBody>
          <a:bodyPr/>
          <a:lstStyle/>
          <a:p>
            <a:endParaRPr lang="en-US"/>
          </a:p>
        </p:txBody>
      </p:sp>
      <p:grpSp>
        <p:nvGrpSpPr>
          <p:cNvPr id="11" name="Group 11"/>
          <p:cNvGrpSpPr/>
          <p:nvPr/>
        </p:nvGrpSpPr>
        <p:grpSpPr>
          <a:xfrm rot="-10800000">
            <a:off x="14003655" y="-650709"/>
            <a:ext cx="6511290" cy="11588419"/>
            <a:chOff x="0" y="0"/>
            <a:chExt cx="8681720" cy="15451225"/>
          </a:xfrm>
        </p:grpSpPr>
        <p:sp>
          <p:nvSpPr>
            <p:cNvPr id="12" name="AutoShape 12"/>
            <p:cNvSpPr/>
            <p:nvPr/>
          </p:nvSpPr>
          <p:spPr>
            <a:xfrm>
              <a:off x="0" y="2431214"/>
              <a:ext cx="8656320" cy="0"/>
            </a:xfrm>
            <a:prstGeom prst="line">
              <a:avLst/>
            </a:prstGeom>
            <a:ln w="139700" cap="flat">
              <a:solidFill>
                <a:srgbClr val="747C84">
                  <a:alpha val="62745"/>
                </a:srgbClr>
              </a:solidFill>
              <a:prstDash val="solid"/>
              <a:headEnd type="none" w="sm" len="sm"/>
              <a:tailEnd type="none" w="sm" len="sm"/>
            </a:ln>
          </p:spPr>
          <p:txBody>
            <a:bodyPr/>
            <a:lstStyle/>
            <a:p>
              <a:endParaRPr lang="en-US"/>
            </a:p>
          </p:txBody>
        </p:sp>
        <p:sp>
          <p:nvSpPr>
            <p:cNvPr id="13" name="AutoShape 13"/>
            <p:cNvSpPr/>
            <p:nvPr/>
          </p:nvSpPr>
          <p:spPr>
            <a:xfrm>
              <a:off x="25400" y="2967919"/>
              <a:ext cx="8656320" cy="0"/>
            </a:xfrm>
            <a:prstGeom prst="line">
              <a:avLst/>
            </a:prstGeom>
            <a:ln w="139700" cap="flat">
              <a:solidFill>
                <a:srgbClr val="1EA582"/>
              </a:solidFill>
              <a:prstDash val="solid"/>
              <a:headEnd type="none" w="sm" len="sm"/>
              <a:tailEnd type="none" w="sm" len="sm"/>
            </a:ln>
          </p:spPr>
          <p:txBody>
            <a:bodyPr/>
            <a:lstStyle/>
            <a:p>
              <a:endParaRPr lang="en-US"/>
            </a:p>
          </p:txBody>
        </p:sp>
        <p:sp>
          <p:nvSpPr>
            <p:cNvPr id="14" name="AutoShape 14"/>
            <p:cNvSpPr/>
            <p:nvPr/>
          </p:nvSpPr>
          <p:spPr>
            <a:xfrm rot="-5400000">
              <a:off x="-3372053" y="7655763"/>
              <a:ext cx="15451225" cy="0"/>
            </a:xfrm>
            <a:prstGeom prst="line">
              <a:avLst/>
            </a:prstGeom>
            <a:ln w="139700" cap="flat">
              <a:solidFill>
                <a:srgbClr val="F4841C">
                  <a:alpha val="58824"/>
                </a:srgbClr>
              </a:solidFill>
              <a:prstDash val="solid"/>
              <a:headEnd type="none" w="sm" len="sm"/>
              <a:tailEnd type="none" w="sm" len="sm"/>
            </a:ln>
          </p:spPr>
          <p:txBody>
            <a:bodyPr/>
            <a:lstStyle/>
            <a:p>
              <a:endParaRPr lang="en-US"/>
            </a:p>
          </p:txBody>
        </p:sp>
        <p:sp>
          <p:nvSpPr>
            <p:cNvPr id="15" name="AutoShape 15"/>
            <p:cNvSpPr/>
            <p:nvPr/>
          </p:nvSpPr>
          <p:spPr>
            <a:xfrm rot="-5400000">
              <a:off x="-2696331" y="7823324"/>
              <a:ext cx="15116102" cy="0"/>
            </a:xfrm>
            <a:prstGeom prst="line">
              <a:avLst/>
            </a:prstGeom>
            <a:ln w="139700" cap="flat">
              <a:solidFill>
                <a:srgbClr val="43B3E3">
                  <a:alpha val="82745"/>
                </a:srgbClr>
              </a:solidFill>
              <a:prstDash val="solid"/>
              <a:headEnd type="none" w="sm" len="sm"/>
              <a:tailEnd type="none" w="sm" len="sm"/>
            </a:ln>
          </p:spPr>
          <p:txBody>
            <a:bodyPr/>
            <a:lstStyle/>
            <a:p>
              <a:endParaRPr lang="en-US"/>
            </a:p>
          </p:txBody>
        </p:sp>
      </p:grpSp>
      <p:sp>
        <p:nvSpPr>
          <p:cNvPr id="2" name="TextBox 6">
            <a:extLst>
              <a:ext uri="{FF2B5EF4-FFF2-40B4-BE49-F238E27FC236}">
                <a16:creationId xmlns:a16="http://schemas.microsoft.com/office/drawing/2014/main" id="{DA8A9F58-BD7A-2644-2884-631AD3D4D762}"/>
              </a:ext>
            </a:extLst>
          </p:cNvPr>
          <p:cNvSpPr txBox="1"/>
          <p:nvPr/>
        </p:nvSpPr>
        <p:spPr>
          <a:xfrm>
            <a:off x="-3" y="4002418"/>
            <a:ext cx="18288000" cy="3520964"/>
          </a:xfrm>
          <a:prstGeom prst="rect">
            <a:avLst/>
          </a:prstGeom>
        </p:spPr>
        <p:txBody>
          <a:bodyPr wrap="square" lIns="0" tIns="0" rIns="0" bIns="0" rtlCol="0" anchor="t">
            <a:spAutoFit/>
          </a:bodyPr>
          <a:lstStyle/>
          <a:p>
            <a:pPr algn="ctr">
              <a:lnSpc>
                <a:spcPct val="200000"/>
              </a:lnSpc>
            </a:pPr>
            <a:r>
              <a:rPr lang="en-US" sz="4000" dirty="0">
                <a:solidFill>
                  <a:srgbClr val="000000"/>
                </a:solidFill>
                <a:latin typeface="+mj-lt"/>
              </a:rPr>
              <a:t>Costs=Expenses</a:t>
            </a:r>
          </a:p>
          <a:p>
            <a:pPr algn="ctr">
              <a:lnSpc>
                <a:spcPct val="200000"/>
              </a:lnSpc>
            </a:pPr>
            <a:r>
              <a:rPr lang="en-US" sz="4000" dirty="0">
                <a:solidFill>
                  <a:srgbClr val="000000"/>
                </a:solidFill>
                <a:latin typeface="+mj-lt"/>
              </a:rPr>
              <a:t>Price=Rates, Tuition, Fees, </a:t>
            </a:r>
            <a:r>
              <a:rPr lang="en-US" sz="4000" dirty="0" err="1">
                <a:solidFill>
                  <a:srgbClr val="000000"/>
                </a:solidFill>
                <a:latin typeface="+mj-lt"/>
              </a:rPr>
              <a:t>Etc</a:t>
            </a:r>
            <a:endParaRPr lang="en-US" sz="4000" dirty="0">
              <a:solidFill>
                <a:srgbClr val="000000"/>
              </a:solidFill>
              <a:latin typeface="+mj-lt"/>
            </a:endParaRPr>
          </a:p>
          <a:p>
            <a:pPr algn="ctr">
              <a:lnSpc>
                <a:spcPct val="200000"/>
              </a:lnSpc>
            </a:pPr>
            <a:r>
              <a:rPr lang="en-US" sz="4000" dirty="0">
                <a:solidFill>
                  <a:srgbClr val="000000"/>
                </a:solidFill>
                <a:latin typeface="+mj-lt"/>
              </a:rPr>
              <a:t>Revenue=Sales</a:t>
            </a:r>
          </a:p>
        </p:txBody>
      </p:sp>
    </p:spTree>
    <p:extLst>
      <p:ext uri="{BB962C8B-B14F-4D97-AF65-F5344CB8AC3E}">
        <p14:creationId xmlns:p14="http://schemas.microsoft.com/office/powerpoint/2010/main" val="331472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42900"/>
            <a:ext cx="18288000" cy="1202252"/>
          </a:xfrm>
          <a:prstGeom prst="rect">
            <a:avLst/>
          </a:prstGeom>
        </p:spPr>
        <p:txBody>
          <a:bodyPr wrap="square" lIns="0" tIns="0" rIns="0" bIns="0" rtlCol="0" anchor="t">
            <a:spAutoFit/>
          </a:bodyPr>
          <a:lstStyle/>
          <a:p>
            <a:pPr algn="ctr">
              <a:lnSpc>
                <a:spcPts val="10147"/>
              </a:lnSpc>
            </a:pPr>
            <a:r>
              <a:rPr lang="en-US" sz="6000" b="1" dirty="0">
                <a:solidFill>
                  <a:srgbClr val="F4841C"/>
                </a:solidFill>
                <a:latin typeface="+mj-lt"/>
              </a:rPr>
              <a:t>Why is Pricing/Rate Accuracy Important?</a:t>
            </a:r>
          </a:p>
        </p:txBody>
      </p:sp>
      <p:sp>
        <p:nvSpPr>
          <p:cNvPr id="6" name="TextBox 6"/>
          <p:cNvSpPr txBox="1"/>
          <p:nvPr/>
        </p:nvSpPr>
        <p:spPr>
          <a:xfrm>
            <a:off x="389792" y="1333500"/>
            <a:ext cx="7535008" cy="1633524"/>
          </a:xfrm>
          <a:prstGeom prst="rect">
            <a:avLst/>
          </a:prstGeom>
        </p:spPr>
        <p:txBody>
          <a:bodyPr wrap="square" lIns="0" tIns="0" rIns="0" bIns="0" rtlCol="0" anchor="t">
            <a:spAutoFit/>
          </a:bodyPr>
          <a:lstStyle/>
          <a:p>
            <a:pPr algn="ctr">
              <a:lnSpc>
                <a:spcPct val="200000"/>
              </a:lnSpc>
            </a:pPr>
            <a:r>
              <a:rPr lang="en-US" sz="3600" dirty="0">
                <a:solidFill>
                  <a:srgbClr val="000000"/>
                </a:solidFill>
                <a:latin typeface="+mj-lt"/>
              </a:rPr>
              <a:t>A business is: </a:t>
            </a:r>
          </a:p>
          <a:p>
            <a:pPr algn="ctr">
              <a:lnSpc>
                <a:spcPct val="200000"/>
              </a:lnSpc>
            </a:pPr>
            <a:r>
              <a:rPr lang="en-US" sz="2000" dirty="0">
                <a:solidFill>
                  <a:srgbClr val="000000"/>
                </a:solidFill>
                <a:latin typeface="+mj-lt"/>
              </a:rPr>
              <a:t>The process of selling a product/service in effort to make a profit.</a:t>
            </a:r>
          </a:p>
        </p:txBody>
      </p:sp>
      <p:sp>
        <p:nvSpPr>
          <p:cNvPr id="12" name="TextBox 6">
            <a:extLst>
              <a:ext uri="{FF2B5EF4-FFF2-40B4-BE49-F238E27FC236}">
                <a16:creationId xmlns:a16="http://schemas.microsoft.com/office/drawing/2014/main" id="{5A3C5E60-4B00-239B-8AC9-E6450D517321}"/>
              </a:ext>
            </a:extLst>
          </p:cNvPr>
          <p:cNvSpPr txBox="1"/>
          <p:nvPr/>
        </p:nvSpPr>
        <p:spPr>
          <a:xfrm>
            <a:off x="304800" y="2967024"/>
            <a:ext cx="7620000" cy="1633524"/>
          </a:xfrm>
          <a:prstGeom prst="rect">
            <a:avLst/>
          </a:prstGeom>
        </p:spPr>
        <p:txBody>
          <a:bodyPr wrap="square" lIns="0" tIns="0" rIns="0" bIns="0" rtlCol="0" anchor="t">
            <a:spAutoFit/>
          </a:bodyPr>
          <a:lstStyle/>
          <a:p>
            <a:pPr algn="ctr">
              <a:lnSpc>
                <a:spcPct val="200000"/>
              </a:lnSpc>
            </a:pPr>
            <a:r>
              <a:rPr lang="en-US" sz="3600" dirty="0">
                <a:solidFill>
                  <a:srgbClr val="000000"/>
                </a:solidFill>
                <a:latin typeface="+mj-lt"/>
              </a:rPr>
              <a:t>If cash flow is insufficient:</a:t>
            </a:r>
          </a:p>
          <a:p>
            <a:pPr algn="ctr">
              <a:lnSpc>
                <a:spcPct val="200000"/>
              </a:lnSpc>
            </a:pPr>
            <a:r>
              <a:rPr lang="en-US" sz="2000" dirty="0">
                <a:solidFill>
                  <a:srgbClr val="000000"/>
                </a:solidFill>
                <a:latin typeface="+mj-lt"/>
              </a:rPr>
              <a:t>A business is not viable.</a:t>
            </a:r>
          </a:p>
        </p:txBody>
      </p:sp>
      <p:sp>
        <p:nvSpPr>
          <p:cNvPr id="13" name="TextBox 6">
            <a:extLst>
              <a:ext uri="{FF2B5EF4-FFF2-40B4-BE49-F238E27FC236}">
                <a16:creationId xmlns:a16="http://schemas.microsoft.com/office/drawing/2014/main" id="{5720ECC0-4B99-82D1-A66A-3AC53CB47D15}"/>
              </a:ext>
            </a:extLst>
          </p:cNvPr>
          <p:cNvSpPr txBox="1"/>
          <p:nvPr/>
        </p:nvSpPr>
        <p:spPr>
          <a:xfrm>
            <a:off x="304800" y="4600548"/>
            <a:ext cx="7620000" cy="1633524"/>
          </a:xfrm>
          <a:prstGeom prst="rect">
            <a:avLst/>
          </a:prstGeom>
        </p:spPr>
        <p:txBody>
          <a:bodyPr wrap="square" lIns="0" tIns="0" rIns="0" bIns="0" rtlCol="0" anchor="t">
            <a:spAutoFit/>
          </a:bodyPr>
          <a:lstStyle/>
          <a:p>
            <a:pPr algn="ctr">
              <a:lnSpc>
                <a:spcPct val="200000"/>
              </a:lnSpc>
            </a:pPr>
            <a:r>
              <a:rPr lang="en-US" sz="3600" dirty="0">
                <a:solidFill>
                  <a:srgbClr val="000000"/>
                </a:solidFill>
                <a:latin typeface="+mj-lt"/>
              </a:rPr>
              <a:t>If a business is not viable:</a:t>
            </a:r>
          </a:p>
          <a:p>
            <a:pPr algn="ctr">
              <a:lnSpc>
                <a:spcPct val="200000"/>
              </a:lnSpc>
            </a:pPr>
            <a:r>
              <a:rPr lang="en-US" sz="2000" dirty="0">
                <a:solidFill>
                  <a:srgbClr val="000000"/>
                </a:solidFill>
                <a:latin typeface="+mj-lt"/>
              </a:rPr>
              <a:t>It cannot survive.</a:t>
            </a:r>
          </a:p>
        </p:txBody>
      </p:sp>
      <p:sp>
        <p:nvSpPr>
          <p:cNvPr id="2" name="TextBox 6">
            <a:extLst>
              <a:ext uri="{FF2B5EF4-FFF2-40B4-BE49-F238E27FC236}">
                <a16:creationId xmlns:a16="http://schemas.microsoft.com/office/drawing/2014/main" id="{8ABAA332-D292-B77E-D78F-379B630F8185}"/>
              </a:ext>
            </a:extLst>
          </p:cNvPr>
          <p:cNvSpPr txBox="1"/>
          <p:nvPr/>
        </p:nvSpPr>
        <p:spPr>
          <a:xfrm>
            <a:off x="293077" y="6238422"/>
            <a:ext cx="7620000" cy="1633524"/>
          </a:xfrm>
          <a:prstGeom prst="rect">
            <a:avLst/>
          </a:prstGeom>
        </p:spPr>
        <p:txBody>
          <a:bodyPr wrap="square" lIns="0" tIns="0" rIns="0" bIns="0" rtlCol="0" anchor="t">
            <a:spAutoFit/>
          </a:bodyPr>
          <a:lstStyle/>
          <a:p>
            <a:pPr algn="ctr">
              <a:lnSpc>
                <a:spcPct val="200000"/>
              </a:lnSpc>
            </a:pPr>
            <a:r>
              <a:rPr lang="en-US" sz="3600" dirty="0">
                <a:solidFill>
                  <a:srgbClr val="000000"/>
                </a:solidFill>
                <a:latin typeface="+mj-lt"/>
              </a:rPr>
              <a:t>If a business closes:</a:t>
            </a:r>
          </a:p>
          <a:p>
            <a:pPr algn="ctr">
              <a:lnSpc>
                <a:spcPct val="200000"/>
              </a:lnSpc>
            </a:pPr>
            <a:r>
              <a:rPr lang="en-US" sz="2000" dirty="0">
                <a:solidFill>
                  <a:srgbClr val="000000"/>
                </a:solidFill>
                <a:latin typeface="+mj-lt"/>
              </a:rPr>
              <a:t>Its customers must find services elsewhere. </a:t>
            </a:r>
          </a:p>
        </p:txBody>
      </p:sp>
      <p:sp>
        <p:nvSpPr>
          <p:cNvPr id="4" name="TextBox 6">
            <a:extLst>
              <a:ext uri="{FF2B5EF4-FFF2-40B4-BE49-F238E27FC236}">
                <a16:creationId xmlns:a16="http://schemas.microsoft.com/office/drawing/2014/main" id="{86A2B5CF-5D5F-D001-C2D2-2E0132C70069}"/>
              </a:ext>
            </a:extLst>
          </p:cNvPr>
          <p:cNvSpPr txBox="1"/>
          <p:nvPr/>
        </p:nvSpPr>
        <p:spPr>
          <a:xfrm>
            <a:off x="293077" y="7915190"/>
            <a:ext cx="7620000" cy="1633524"/>
          </a:xfrm>
          <a:prstGeom prst="rect">
            <a:avLst/>
          </a:prstGeom>
        </p:spPr>
        <p:txBody>
          <a:bodyPr wrap="square" lIns="0" tIns="0" rIns="0" bIns="0" rtlCol="0" anchor="t">
            <a:spAutoFit/>
          </a:bodyPr>
          <a:lstStyle/>
          <a:p>
            <a:pPr algn="ctr">
              <a:lnSpc>
                <a:spcPct val="200000"/>
              </a:lnSpc>
            </a:pPr>
            <a:r>
              <a:rPr lang="en-US" sz="3600" dirty="0">
                <a:solidFill>
                  <a:srgbClr val="000000"/>
                </a:solidFill>
                <a:latin typeface="+mj-lt"/>
              </a:rPr>
              <a:t>If childcare businesses close:</a:t>
            </a:r>
          </a:p>
          <a:p>
            <a:pPr algn="ctr">
              <a:lnSpc>
                <a:spcPct val="200000"/>
              </a:lnSpc>
            </a:pPr>
            <a:r>
              <a:rPr lang="en-US" sz="2000" dirty="0">
                <a:solidFill>
                  <a:srgbClr val="000000"/>
                </a:solidFill>
                <a:latin typeface="+mj-lt"/>
              </a:rPr>
              <a:t>The entire workforce and economy is impacted. </a:t>
            </a:r>
          </a:p>
        </p:txBody>
      </p:sp>
      <p:grpSp>
        <p:nvGrpSpPr>
          <p:cNvPr id="5" name="Group 4">
            <a:extLst>
              <a:ext uri="{FF2B5EF4-FFF2-40B4-BE49-F238E27FC236}">
                <a16:creationId xmlns:a16="http://schemas.microsoft.com/office/drawing/2014/main" id="{E53F6581-A288-9851-E9C5-08A3A35A6A6F}"/>
              </a:ext>
            </a:extLst>
          </p:cNvPr>
          <p:cNvGrpSpPr/>
          <p:nvPr/>
        </p:nvGrpSpPr>
        <p:grpSpPr>
          <a:xfrm>
            <a:off x="9211408" y="2241182"/>
            <a:ext cx="8686800" cy="6370980"/>
            <a:chOff x="9211408" y="2241182"/>
            <a:chExt cx="8686800" cy="6370980"/>
          </a:xfrm>
        </p:grpSpPr>
        <p:sp>
          <p:nvSpPr>
            <p:cNvPr id="7" name="TextBox 6">
              <a:extLst>
                <a:ext uri="{FF2B5EF4-FFF2-40B4-BE49-F238E27FC236}">
                  <a16:creationId xmlns:a16="http://schemas.microsoft.com/office/drawing/2014/main" id="{9B5ADD61-DBBB-C56E-746E-CFA9589B856B}"/>
                </a:ext>
              </a:extLst>
            </p:cNvPr>
            <p:cNvSpPr txBox="1"/>
            <p:nvPr/>
          </p:nvSpPr>
          <p:spPr>
            <a:xfrm>
              <a:off x="9211408" y="2241182"/>
              <a:ext cx="8686800" cy="646331"/>
            </a:xfrm>
            <a:prstGeom prst="rect">
              <a:avLst/>
            </a:prstGeom>
            <a:noFill/>
          </p:spPr>
          <p:txBody>
            <a:bodyPr wrap="square" rtlCol="0">
              <a:spAutoFit/>
            </a:bodyPr>
            <a:lstStyle/>
            <a:p>
              <a:pPr algn="ctr"/>
              <a:r>
                <a:rPr lang="en-US" sz="3600" dirty="0">
                  <a:latin typeface="+mj-lt"/>
                </a:rPr>
                <a:t>Why do businesses fail?</a:t>
              </a:r>
            </a:p>
          </p:txBody>
        </p:sp>
        <p:pic>
          <p:nvPicPr>
            <p:cNvPr id="9" name="Picture 8">
              <a:extLst>
                <a:ext uri="{FF2B5EF4-FFF2-40B4-BE49-F238E27FC236}">
                  <a16:creationId xmlns:a16="http://schemas.microsoft.com/office/drawing/2014/main" id="{F58A47FB-206D-B20B-45F8-95283E11FE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74925" y="3147914"/>
              <a:ext cx="7127778" cy="5464248"/>
            </a:xfrm>
            <a:prstGeom prst="rect">
              <a:avLst/>
            </a:prstGeom>
          </p:spPr>
        </p:pic>
      </p:grpSp>
    </p:spTree>
    <p:extLst>
      <p:ext uri="{BB962C8B-B14F-4D97-AF65-F5344CB8AC3E}">
        <p14:creationId xmlns:p14="http://schemas.microsoft.com/office/powerpoint/2010/main" val="11368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E7A8F8FB044849AA2904F4BA232814" ma:contentTypeVersion="14" ma:contentTypeDescription="Create a new document." ma:contentTypeScope="" ma:versionID="992676fdb091c87100d08964390d95a1">
  <xsd:schema xmlns:xsd="http://www.w3.org/2001/XMLSchema" xmlns:xs="http://www.w3.org/2001/XMLSchema" xmlns:p="http://schemas.microsoft.com/office/2006/metadata/properties" xmlns:ns2="e8a96161-6fd4-496d-86be-d499bd7a0f7c" xmlns:ns3="94e01ae0-f73f-4727-b462-e9213bb34c59" targetNamespace="http://schemas.microsoft.com/office/2006/metadata/properties" ma:root="true" ma:fieldsID="49fa94e1bbf9109164c004f54a4905d8" ns2:_="" ns3:_="">
    <xsd:import namespace="e8a96161-6fd4-496d-86be-d499bd7a0f7c"/>
    <xsd:import namespace="94e01ae0-f73f-4727-b462-e9213bb34c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96161-6fd4-496d-86be-d499bd7a0f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e98f756-8425-4b51-9ff9-05afbbf9888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01ae0-f73f-4727-b462-e9213bb34c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a96161-6fd4-496d-86be-d499bd7a0f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73A8BE-EC9A-45EC-9252-E391E79A0F1B}"/>
</file>

<file path=customXml/itemProps2.xml><?xml version="1.0" encoding="utf-8"?>
<ds:datastoreItem xmlns:ds="http://schemas.openxmlformats.org/officeDocument/2006/customXml" ds:itemID="{B1F3A926-1256-4D79-90A1-C8A49BD24432}"/>
</file>

<file path=customXml/itemProps3.xml><?xml version="1.0" encoding="utf-8"?>
<ds:datastoreItem xmlns:ds="http://schemas.openxmlformats.org/officeDocument/2006/customXml" ds:itemID="{0D330BED-2EDC-409C-85B8-274196652357}"/>
</file>

<file path=docProps/app.xml><?xml version="1.0" encoding="utf-8"?>
<Properties xmlns="http://schemas.openxmlformats.org/officeDocument/2006/extended-properties" xmlns:vt="http://schemas.openxmlformats.org/officeDocument/2006/docPropsVTypes">
  <TotalTime>2099</TotalTime>
  <Words>2581</Words>
  <Application>Microsoft Office PowerPoint</Application>
  <PresentationFormat>Custom</PresentationFormat>
  <Paragraphs>319</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HK Grotesk Medium Italics</vt:lpstr>
      <vt:lpstr>SourceSansPro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TINY TRAININGS - What is a Business Plan?</dc:title>
  <dc:creator>Jason Nitschke</dc:creator>
  <cp:lastModifiedBy>Jason Nitschke</cp:lastModifiedBy>
  <cp:revision>49</cp:revision>
  <dcterms:created xsi:type="dcterms:W3CDTF">2006-08-16T00:00:00Z</dcterms:created>
  <dcterms:modified xsi:type="dcterms:W3CDTF">2024-05-29T18:37:45Z</dcterms:modified>
  <dc:identifier>DAFUSH3iCh8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0x0101006AE7A8F8FB044849AA2904F4BA232814</vt:lpwstr>
  </property>
</Properties>
</file>